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87" r:id="rId7"/>
    <p:sldId id="288" r:id="rId8"/>
    <p:sldId id="290" r:id="rId9"/>
    <p:sldId id="323" r:id="rId10"/>
    <p:sldId id="291" r:id="rId11"/>
    <p:sldId id="311" r:id="rId12"/>
    <p:sldId id="321" r:id="rId13"/>
    <p:sldId id="293" r:id="rId14"/>
    <p:sldId id="294" r:id="rId15"/>
    <p:sldId id="307" r:id="rId16"/>
    <p:sldId id="322" r:id="rId17"/>
    <p:sldId id="308" r:id="rId18"/>
    <p:sldId id="309" r:id="rId19"/>
    <p:sldId id="312" r:id="rId20"/>
    <p:sldId id="313" r:id="rId21"/>
    <p:sldId id="314" r:id="rId22"/>
    <p:sldId id="315" r:id="rId23"/>
    <p:sldId id="279" r:id="rId24"/>
    <p:sldId id="289" r:id="rId25"/>
    <p:sldId id="266" r:id="rId26"/>
    <p:sldId id="269" r:id="rId27"/>
    <p:sldId id="268" r:id="rId28"/>
    <p:sldId id="295" r:id="rId29"/>
    <p:sldId id="296" r:id="rId30"/>
    <p:sldId id="297" r:id="rId31"/>
    <p:sldId id="298" r:id="rId32"/>
    <p:sldId id="299" r:id="rId33"/>
    <p:sldId id="300" r:id="rId34"/>
    <p:sldId id="301" r:id="rId35"/>
    <p:sldId id="302" r:id="rId36"/>
    <p:sldId id="303" r:id="rId37"/>
    <p:sldId id="305" r:id="rId38"/>
    <p:sldId id="261" r:id="rId39"/>
    <p:sldId id="262" r:id="rId40"/>
    <p:sldId id="306" r:id="rId41"/>
    <p:sldId id="310" r:id="rId42"/>
    <p:sldId id="316" r:id="rId43"/>
    <p:sldId id="317" r:id="rId44"/>
    <p:sldId id="318" r:id="rId45"/>
    <p:sldId id="319"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78756" autoAdjust="0"/>
  </p:normalViewPr>
  <p:slideViewPr>
    <p:cSldViewPr snapToGrid="0">
      <p:cViewPr varScale="1">
        <p:scale>
          <a:sx n="91" d="100"/>
          <a:sy n="91" d="100"/>
        </p:scale>
        <p:origin x="792"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4793A-A12B-44AC-A0A5-947722C372BD}" type="datetimeFigureOut">
              <a:rPr lang="en-US" smtClean="0"/>
              <a:t>7/31/2017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BCB51-F13E-4501-921D-7D4EB39EDE9B}" type="slidenum">
              <a:rPr lang="en-US" smtClean="0"/>
              <a:t>‹#›</a:t>
            </a:fld>
            <a:endParaRPr lang="en-US"/>
          </a:p>
        </p:txBody>
      </p:sp>
    </p:spTree>
    <p:extLst>
      <p:ext uri="{BB962C8B-B14F-4D97-AF65-F5344CB8AC3E}">
        <p14:creationId xmlns:p14="http://schemas.microsoft.com/office/powerpoint/2010/main" val="345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a:t>
            </a:fld>
            <a:endParaRPr lang="en-US"/>
          </a:p>
        </p:txBody>
      </p:sp>
    </p:spTree>
    <p:extLst>
      <p:ext uri="{BB962C8B-B14F-4D97-AF65-F5344CB8AC3E}">
        <p14:creationId xmlns:p14="http://schemas.microsoft.com/office/powerpoint/2010/main" val="56408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16</a:t>
            </a:fld>
            <a:endParaRPr lang="en-US"/>
          </a:p>
        </p:txBody>
      </p:sp>
    </p:spTree>
    <p:extLst>
      <p:ext uri="{BB962C8B-B14F-4D97-AF65-F5344CB8AC3E}">
        <p14:creationId xmlns:p14="http://schemas.microsoft.com/office/powerpoint/2010/main" val="372750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3BCB51-F13E-4501-921D-7D4EB39EDE9B}" type="slidenum">
              <a:rPr lang="en-US" smtClean="0"/>
              <a:t>17</a:t>
            </a:fld>
            <a:endParaRPr lang="en-US"/>
          </a:p>
        </p:txBody>
      </p:sp>
    </p:spTree>
    <p:extLst>
      <p:ext uri="{BB962C8B-B14F-4D97-AF65-F5344CB8AC3E}">
        <p14:creationId xmlns:p14="http://schemas.microsoft.com/office/powerpoint/2010/main" val="4257967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18</a:t>
            </a:fld>
            <a:endParaRPr lang="en-US"/>
          </a:p>
        </p:txBody>
      </p:sp>
    </p:spTree>
    <p:extLst>
      <p:ext uri="{BB962C8B-B14F-4D97-AF65-F5344CB8AC3E}">
        <p14:creationId xmlns:p14="http://schemas.microsoft.com/office/powerpoint/2010/main" val="27251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Assurance arguments:</a:t>
            </a:r>
          </a:p>
          <a:p>
            <a:pPr lvl="1">
              <a:lnSpc>
                <a:spcPct val="100000"/>
              </a:lnSpc>
              <a:spcBef>
                <a:spcPts val="200"/>
              </a:spcBef>
            </a:pPr>
            <a:r>
              <a:rPr lang="en-US" dirty="0" smtClean="0"/>
              <a:t> Differences between the model and the real world</a:t>
            </a:r>
          </a:p>
          <a:p>
            <a:pPr lvl="1">
              <a:lnSpc>
                <a:spcPct val="100000"/>
              </a:lnSpc>
              <a:spcBef>
                <a:spcPts val="200"/>
              </a:spcBef>
            </a:pPr>
            <a:r>
              <a:rPr lang="en-US" dirty="0" smtClean="0"/>
              <a:t>Specification versus intent</a:t>
            </a:r>
          </a:p>
          <a:p>
            <a:pPr lvl="1">
              <a:lnSpc>
                <a:spcPct val="100000"/>
              </a:lnSpc>
              <a:spcBef>
                <a:spcPts val="200"/>
              </a:spcBef>
            </a:pPr>
            <a:r>
              <a:rPr lang="en-US" dirty="0" smtClean="0"/>
              <a:t>Enhancements to the formal analysis tools could simplify the argument</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38</a:t>
            </a:fld>
            <a:endParaRPr lang="en-US"/>
          </a:p>
        </p:txBody>
      </p:sp>
    </p:spTree>
    <p:extLst>
      <p:ext uri="{BB962C8B-B14F-4D97-AF65-F5344CB8AC3E}">
        <p14:creationId xmlns:p14="http://schemas.microsoft.com/office/powerpoint/2010/main" val="107384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Discuss:</a:t>
            </a:r>
            <a:r>
              <a:rPr lang="en-US" baseline="0" dirty="0" smtClean="0"/>
              <a:t> </a:t>
            </a:r>
            <a:r>
              <a:rPr lang="en-US" dirty="0" smtClean="0"/>
              <a:t>Model of Heterogeneous System (Distributed Mission-Task-Autopilot Management-</a:t>
            </a:r>
            <a:r>
              <a:rPr lang="en-US" dirty="0" err="1" smtClean="0"/>
              <a:t>Dubin</a:t>
            </a:r>
            <a:r>
              <a:rPr lang="en-US" dirty="0" smtClean="0"/>
              <a:t>)</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39</a:t>
            </a:fld>
            <a:endParaRPr lang="en-US"/>
          </a:p>
        </p:txBody>
      </p:sp>
    </p:spTree>
    <p:extLst>
      <p:ext uri="{BB962C8B-B14F-4D97-AF65-F5344CB8AC3E}">
        <p14:creationId xmlns:p14="http://schemas.microsoft.com/office/powerpoint/2010/main" val="113255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2</a:t>
            </a:fld>
            <a:endParaRPr lang="en-US"/>
          </a:p>
        </p:txBody>
      </p:sp>
    </p:spTree>
    <p:extLst>
      <p:ext uri="{BB962C8B-B14F-4D97-AF65-F5344CB8AC3E}">
        <p14:creationId xmlns:p14="http://schemas.microsoft.com/office/powerpoint/2010/main" val="58652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3</a:t>
            </a:fld>
            <a:endParaRPr lang="en-US"/>
          </a:p>
        </p:txBody>
      </p:sp>
    </p:spTree>
    <p:extLst>
      <p:ext uri="{BB962C8B-B14F-4D97-AF65-F5344CB8AC3E}">
        <p14:creationId xmlns:p14="http://schemas.microsoft.com/office/powerpoint/2010/main" val="202917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Wanted to formalize </a:t>
            </a:r>
            <a:r>
              <a:rPr lang="en-US" dirty="0" err="1" smtClean="0"/>
              <a:t>UxAS</a:t>
            </a:r>
            <a:r>
              <a:rPr lang="en-US" dirty="0" smtClean="0"/>
              <a:t> to enable analysis</a:t>
            </a:r>
          </a:p>
          <a:p>
            <a:pPr lvl="1"/>
            <a:r>
              <a:rPr lang="en-US" dirty="0" smtClean="0"/>
              <a:t>Found issues along the way. Fixed some.</a:t>
            </a:r>
          </a:p>
          <a:p>
            <a:pPr lvl="1"/>
            <a:r>
              <a:rPr lang="en-US" dirty="0" smtClean="0"/>
              <a:t>Gave us insights.</a:t>
            </a:r>
          </a:p>
          <a:p>
            <a:r>
              <a:rPr lang="en-US" dirty="0" smtClean="0"/>
              <a:t>To do this, we needed to capture contracts for the components in a formal language.</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4</a:t>
            </a:fld>
            <a:endParaRPr lang="en-US"/>
          </a:p>
        </p:txBody>
      </p:sp>
    </p:spTree>
    <p:extLst>
      <p:ext uri="{BB962C8B-B14F-4D97-AF65-F5344CB8AC3E}">
        <p14:creationId xmlns:p14="http://schemas.microsoft.com/office/powerpoint/2010/main" val="125071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5</a:t>
            </a:fld>
            <a:endParaRPr lang="en-US"/>
          </a:p>
        </p:txBody>
      </p:sp>
    </p:spTree>
    <p:extLst>
      <p:ext uri="{BB962C8B-B14F-4D97-AF65-F5344CB8AC3E}">
        <p14:creationId xmlns:p14="http://schemas.microsoft.com/office/powerpoint/2010/main" val="419842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Composing</a:t>
            </a:r>
            <a:r>
              <a:rPr lang="en-US" baseline="0" smtClean="0"/>
              <a:t> </a:t>
            </a:r>
            <a:r>
              <a:rPr lang="en-US" baseline="0" dirty="0" smtClean="0"/>
              <a:t>contracts: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Added support for timing with finite history (i.e., “previous”)</a:t>
            </a:r>
          </a:p>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48362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9</a:t>
            </a:fld>
            <a:endParaRPr lang="en-US"/>
          </a:p>
        </p:txBody>
      </p:sp>
    </p:spTree>
    <p:extLst>
      <p:ext uri="{BB962C8B-B14F-4D97-AF65-F5344CB8AC3E}">
        <p14:creationId xmlns:p14="http://schemas.microsoft.com/office/powerpoint/2010/main" val="130698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adding or replacing with a screenshot of a Waterways timing guarantee</a:t>
            </a:r>
            <a:endParaRPr lang="en-US" dirty="0"/>
          </a:p>
        </p:txBody>
      </p:sp>
      <p:sp>
        <p:nvSpPr>
          <p:cNvPr id="4" name="Slide Number Placeholder 3"/>
          <p:cNvSpPr>
            <a:spLocks noGrp="1"/>
          </p:cNvSpPr>
          <p:nvPr>
            <p:ph type="sldNum" sz="quarter" idx="10"/>
          </p:nvPr>
        </p:nvSpPr>
        <p:spPr/>
        <p:txBody>
          <a:bodyPr/>
          <a:lstStyle/>
          <a:p>
            <a:fld id="{563BCB51-F13E-4501-921D-7D4EB39EDE9B}" type="slidenum">
              <a:rPr lang="en-US" smtClean="0"/>
              <a:t>13</a:t>
            </a:fld>
            <a:endParaRPr lang="en-US"/>
          </a:p>
        </p:txBody>
      </p:sp>
    </p:spTree>
    <p:extLst>
      <p:ext uri="{BB962C8B-B14F-4D97-AF65-F5344CB8AC3E}">
        <p14:creationId xmlns:p14="http://schemas.microsoft.com/office/powerpoint/2010/main" val="370144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3BCB51-F13E-4501-921D-7D4EB39EDE9B}" type="slidenum">
              <a:rPr lang="en-US" smtClean="0"/>
              <a:t>15</a:t>
            </a:fld>
            <a:endParaRPr lang="en-US"/>
          </a:p>
        </p:txBody>
      </p:sp>
    </p:spTree>
    <p:extLst>
      <p:ext uri="{BB962C8B-B14F-4D97-AF65-F5344CB8AC3E}">
        <p14:creationId xmlns:p14="http://schemas.microsoft.com/office/powerpoint/2010/main" val="258351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42240258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0064" y="68559"/>
            <a:ext cx="10441459" cy="1179474"/>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950771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08954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53816" cy="1179474"/>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438395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569308"/>
            <a:ext cx="10515600" cy="299316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28EC5D-0FAB-4052-8D3C-D3FC4849CE9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00935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53816" cy="117947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606378"/>
            <a:ext cx="5181600" cy="45705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6378"/>
            <a:ext cx="5181600" cy="45705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379570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2520" y="216841"/>
            <a:ext cx="10491361" cy="101883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594022"/>
            <a:ext cx="5157787" cy="7414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446639"/>
            <a:ext cx="5157787" cy="37430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16926"/>
            <a:ext cx="5183188" cy="7185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446639"/>
            <a:ext cx="5183188" cy="37430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228EC5D-0FAB-4052-8D3C-D3FC4849CE90}" type="datetimeFigureOut">
              <a:rPr lang="en-US" smtClean="0"/>
              <a:t>7/31/2017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42749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0065" y="68559"/>
            <a:ext cx="10416746" cy="1179474"/>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28EC5D-0FAB-4052-8D3C-D3FC4849CE90}" type="datetimeFigureOut">
              <a:rPr lang="en-US" smtClean="0"/>
              <a:t>7/31/2017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2577865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8EC5D-0FAB-4052-8D3C-D3FC4849CE90}" type="datetimeFigureOut">
              <a:rPr lang="en-US" smtClean="0"/>
              <a:t>7/31/2017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40868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532237"/>
            <a:ext cx="3932237" cy="902043"/>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1532238"/>
            <a:ext cx="6172200" cy="43288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520778"/>
            <a:ext cx="3932237" cy="33482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331058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7" y="1544595"/>
            <a:ext cx="3932237" cy="1302522"/>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1544595"/>
            <a:ext cx="6172200" cy="43164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965622"/>
            <a:ext cx="3932237" cy="29033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8EC5D-0FAB-4052-8D3C-D3FC4849CE9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00CBD-C7D3-47FA-BEF9-49DBBEB1A58F}" type="slidenum">
              <a:rPr lang="en-US" smtClean="0"/>
              <a:t>‹#›</a:t>
            </a:fld>
            <a:endParaRPr lang="en-US"/>
          </a:p>
        </p:txBody>
      </p:sp>
    </p:spTree>
    <p:extLst>
      <p:ext uri="{BB962C8B-B14F-4D97-AF65-F5344CB8AC3E}">
        <p14:creationId xmlns:p14="http://schemas.microsoft.com/office/powerpoint/2010/main" val="1261191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0065" y="68559"/>
            <a:ext cx="10150198" cy="117947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0065" y="1508511"/>
            <a:ext cx="11664778" cy="46684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0066" y="6414539"/>
            <a:ext cx="1964724" cy="306936"/>
          </a:xfrm>
          <a:prstGeom prst="rect">
            <a:avLst/>
          </a:prstGeom>
        </p:spPr>
        <p:txBody>
          <a:bodyPr vert="horz" lIns="91440" tIns="45720" rIns="91440" bIns="45720" rtlCol="0" anchor="ctr"/>
          <a:lstStyle>
            <a:lvl1pPr algn="l">
              <a:defRPr sz="1200">
                <a:solidFill>
                  <a:schemeClr val="tx1">
                    <a:tint val="75000"/>
                  </a:schemeClr>
                </a:solidFill>
              </a:defRPr>
            </a:lvl1pPr>
          </a:lstStyle>
          <a:p>
            <a:fld id="{9228EC5D-0FAB-4052-8D3C-D3FC4849CE90}" type="datetimeFigureOut">
              <a:rPr lang="en-US" smtClean="0"/>
              <a:t>7/31/2017</a:t>
            </a:fld>
            <a:endParaRPr lang="en-US"/>
          </a:p>
        </p:txBody>
      </p:sp>
      <p:sp>
        <p:nvSpPr>
          <p:cNvPr id="5" name="Footer Placeholder 4"/>
          <p:cNvSpPr>
            <a:spLocks noGrp="1"/>
          </p:cNvSpPr>
          <p:nvPr>
            <p:ph type="ftr" sz="quarter" idx="3"/>
          </p:nvPr>
        </p:nvSpPr>
        <p:spPr>
          <a:xfrm>
            <a:off x="4038600" y="6419124"/>
            <a:ext cx="4114800" cy="306936"/>
          </a:xfrm>
          <a:prstGeom prst="rect">
            <a:avLst/>
          </a:prstGeom>
        </p:spPr>
        <p:txBody>
          <a:bodyPr vert="horz" lIns="91440" tIns="45720" rIns="91440" bIns="45720" rtlCol="0" anchor="ctr"/>
          <a:lstStyle>
            <a:lvl1pPr algn="ctr">
              <a:defRPr sz="1400">
                <a:solidFill>
                  <a:srgbClr val="000000"/>
                </a:solidFill>
              </a:defRPr>
            </a:lvl1pPr>
          </a:lstStyle>
          <a:p>
            <a:r>
              <a:rPr lang="en-US" dirty="0" smtClean="0"/>
              <a:t>&lt;</a:t>
            </a:r>
            <a:r>
              <a:rPr lang="en-US" dirty="0" err="1" smtClean="0"/>
              <a:t>SoI</a:t>
            </a:r>
            <a:r>
              <a:rPr lang="en-US" dirty="0" smtClean="0"/>
              <a:t> Group Name&gt; Group</a:t>
            </a:r>
            <a:endParaRPr lang="en-US" dirty="0"/>
          </a:p>
        </p:txBody>
      </p:sp>
      <p:sp>
        <p:nvSpPr>
          <p:cNvPr id="6" name="Slide Number Placeholder 5"/>
          <p:cNvSpPr>
            <a:spLocks noGrp="1"/>
          </p:cNvSpPr>
          <p:nvPr>
            <p:ph type="sldNum" sz="quarter" idx="4"/>
          </p:nvPr>
        </p:nvSpPr>
        <p:spPr>
          <a:xfrm>
            <a:off x="8610599" y="6356350"/>
            <a:ext cx="32642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00CBD-C7D3-47FA-BEF9-49DBBEB1A58F}" type="slidenum">
              <a:rPr lang="en-US" smtClean="0"/>
              <a:t>‹#›</a:t>
            </a:fld>
            <a:endParaRPr lang="en-US"/>
          </a:p>
        </p:txBody>
      </p:sp>
      <p:cxnSp>
        <p:nvCxnSpPr>
          <p:cNvPr id="7" name="Straight Connector 6"/>
          <p:cNvCxnSpPr/>
          <p:nvPr userDrawn="1"/>
        </p:nvCxnSpPr>
        <p:spPr>
          <a:xfrm>
            <a:off x="0" y="1354358"/>
            <a:ext cx="1219200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1444973"/>
            <a:ext cx="121920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88595" y="30586"/>
            <a:ext cx="1456881" cy="1371600"/>
          </a:xfrm>
          <a:prstGeom prst="rect">
            <a:avLst/>
          </a:prstGeom>
        </p:spPr>
      </p:pic>
      <p:cxnSp>
        <p:nvCxnSpPr>
          <p:cNvPr id="10" name="Straight Connector 9"/>
          <p:cNvCxnSpPr/>
          <p:nvPr userDrawn="1"/>
        </p:nvCxnSpPr>
        <p:spPr>
          <a:xfrm>
            <a:off x="-3212" y="6338265"/>
            <a:ext cx="1219200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212" y="6249634"/>
            <a:ext cx="121920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779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gif"/><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1614534"/>
          </a:xfrm>
          <a:prstGeom prst="rect">
            <a:avLst/>
          </a:prstGeom>
        </p:spPr>
      </p:pic>
      <p:sp>
        <p:nvSpPr>
          <p:cNvPr id="2" name="Title 1"/>
          <p:cNvSpPr>
            <a:spLocks noGrp="1"/>
          </p:cNvSpPr>
          <p:nvPr>
            <p:ph type="ctrTitle"/>
          </p:nvPr>
        </p:nvSpPr>
        <p:spPr>
          <a:xfrm>
            <a:off x="1524000" y="3206381"/>
            <a:ext cx="9144000" cy="1492028"/>
          </a:xfrm>
        </p:spPr>
        <p:txBody>
          <a:bodyPr anchor="ctr"/>
          <a:lstStyle/>
          <a:p>
            <a:r>
              <a:rPr lang="en-US" b="1" dirty="0" err="1" smtClean="0">
                <a:effectLst>
                  <a:outerShdw blurRad="38100" dist="38100" dir="2700000" algn="tl">
                    <a:srgbClr val="000000">
                      <a:alpha val="43137"/>
                    </a:srgbClr>
                  </a:outerShdw>
                </a:effectLst>
              </a:rPr>
              <a:t>SoI</a:t>
            </a:r>
            <a:r>
              <a:rPr lang="en-US" b="1" dirty="0" smtClean="0">
                <a:effectLst>
                  <a:outerShdw blurRad="38100" dist="38100" dir="2700000" algn="tl">
                    <a:srgbClr val="000000">
                      <a:alpha val="43137"/>
                    </a:srgbClr>
                  </a:outerShdw>
                </a:effectLst>
              </a:rPr>
              <a:t> Architecture Group</a:t>
            </a:r>
            <a:endParaRPr lang="en-US" b="1" dirty="0">
              <a:effectLst>
                <a:outerShdw blurRad="38100" dist="38100" dir="2700000" algn="tl">
                  <a:srgbClr val="000000">
                    <a:alpha val="43137"/>
                  </a:srgbClr>
                </a:outerShdw>
              </a:effectLst>
            </a:endParaRPr>
          </a:p>
        </p:txBody>
      </p:sp>
      <p:sp>
        <p:nvSpPr>
          <p:cNvPr id="4" name="TextBox 3"/>
          <p:cNvSpPr txBox="1"/>
          <p:nvPr/>
        </p:nvSpPr>
        <p:spPr>
          <a:xfrm>
            <a:off x="4596809" y="4777424"/>
            <a:ext cx="2998382" cy="523220"/>
          </a:xfrm>
          <a:prstGeom prst="rect">
            <a:avLst/>
          </a:prstGeom>
          <a:noFill/>
        </p:spPr>
        <p:txBody>
          <a:bodyPr wrap="square" rtlCol="0" anchor="ctr">
            <a:spAutoFit/>
          </a:bodyPr>
          <a:lstStyle/>
          <a:p>
            <a:pPr algn="ctr"/>
            <a:r>
              <a:rPr lang="en-US" sz="2800" b="1" dirty="0" smtClean="0"/>
              <a:t>03 Aug 2017</a:t>
            </a:r>
            <a:endParaRPr lang="en-US" sz="2800" b="1" dirty="0"/>
          </a:p>
        </p:txBody>
      </p:sp>
      <p:cxnSp>
        <p:nvCxnSpPr>
          <p:cNvPr id="6" name="Straight Connector 5"/>
          <p:cNvCxnSpPr/>
          <p:nvPr/>
        </p:nvCxnSpPr>
        <p:spPr>
          <a:xfrm>
            <a:off x="0" y="1663279"/>
            <a:ext cx="12192000" cy="0"/>
          </a:xfrm>
          <a:prstGeom prst="line">
            <a:avLst/>
          </a:prstGeom>
          <a:ln w="1016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778608"/>
            <a:ext cx="12192000" cy="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24" y="1"/>
            <a:ext cx="2034012" cy="16416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0263" y="4663454"/>
            <a:ext cx="1831737" cy="1724514"/>
          </a:xfrm>
          <a:prstGeom prst="rect">
            <a:avLst/>
          </a:prstGeom>
        </p:spPr>
      </p:pic>
    </p:spTree>
    <p:extLst>
      <p:ext uri="{BB962C8B-B14F-4D97-AF65-F5344CB8AC3E}">
        <p14:creationId xmlns:p14="http://schemas.microsoft.com/office/powerpoint/2010/main" val="2877812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Formalize Services</a:t>
            </a:r>
            <a:endParaRPr lang="en-US" dirty="0"/>
          </a:p>
        </p:txBody>
      </p:sp>
      <p:sp>
        <p:nvSpPr>
          <p:cNvPr id="3" name="Content Placeholder 2"/>
          <p:cNvSpPr>
            <a:spLocks noGrp="1"/>
          </p:cNvSpPr>
          <p:nvPr>
            <p:ph idx="1"/>
          </p:nvPr>
        </p:nvSpPr>
        <p:spPr/>
        <p:txBody>
          <a:bodyPr>
            <a:normAutofit/>
          </a:bodyPr>
          <a:lstStyle/>
          <a:p>
            <a:r>
              <a:rPr lang="en-US" dirty="0" smtClean="0"/>
              <a:t>Wrote</a:t>
            </a:r>
            <a:r>
              <a:rPr lang="en-US" dirty="0" smtClean="0"/>
              <a:t> </a:t>
            </a:r>
            <a:r>
              <a:rPr lang="en-US" dirty="0" smtClean="0"/>
              <a:t>a script to extract </a:t>
            </a:r>
            <a:r>
              <a:rPr lang="en-US" dirty="0"/>
              <a:t>data types, </a:t>
            </a:r>
            <a:r>
              <a:rPr lang="en-US" dirty="0" smtClean="0"/>
              <a:t/>
            </a:r>
            <a:br>
              <a:rPr lang="en-US" dirty="0" smtClean="0"/>
            </a:br>
            <a:r>
              <a:rPr lang="en-US" dirty="0" smtClean="0"/>
              <a:t>input/output </a:t>
            </a:r>
            <a:r>
              <a:rPr lang="en-US" dirty="0"/>
              <a:t>ports, and connections from </a:t>
            </a:r>
            <a:r>
              <a:rPr lang="en-US" dirty="0" smtClean="0"/>
              <a:t/>
            </a:r>
            <a:br>
              <a:rPr lang="en-US" dirty="0" smtClean="0"/>
            </a:br>
            <a:r>
              <a:rPr lang="en-US" dirty="0" smtClean="0"/>
              <a:t>code into AADL</a:t>
            </a:r>
            <a:endParaRPr lang="en-US" dirty="0" smtClean="0"/>
          </a:p>
          <a:p>
            <a:pPr lvl="1"/>
            <a:r>
              <a:rPr lang="en-US" dirty="0"/>
              <a:t>A</a:t>
            </a:r>
            <a:r>
              <a:rPr lang="en-US" dirty="0" smtClean="0"/>
              <a:t>bstracted </a:t>
            </a:r>
            <a:r>
              <a:rPr lang="en-US" dirty="0"/>
              <a:t>the common message bus by direct </a:t>
            </a:r>
            <a:r>
              <a:rPr lang="en-US" dirty="0" smtClean="0"/>
              <a:t/>
            </a:r>
            <a:br>
              <a:rPr lang="en-US" dirty="0" smtClean="0"/>
            </a:br>
            <a:r>
              <a:rPr lang="en-US" dirty="0" smtClean="0"/>
              <a:t>port connections</a:t>
            </a:r>
          </a:p>
          <a:p>
            <a:pPr lvl="1"/>
            <a:r>
              <a:rPr lang="en-US" dirty="0" smtClean="0"/>
              <a:t>The structural representation of the Waterways </a:t>
            </a:r>
            <a:r>
              <a:rPr lang="en-US" dirty="0"/>
              <a:t/>
            </a:r>
            <a:br>
              <a:rPr lang="en-US" dirty="0"/>
            </a:br>
            <a:r>
              <a:rPr lang="en-US" dirty="0" smtClean="0"/>
              <a:t>mission is nearly complete</a:t>
            </a:r>
          </a:p>
          <a:p>
            <a:endParaRPr lang="en-US" dirty="0" smtClean="0"/>
          </a:p>
          <a:p>
            <a:r>
              <a:rPr lang="en-US" dirty="0" smtClean="0"/>
              <a:t>Created </a:t>
            </a:r>
            <a:r>
              <a:rPr lang="en-US" dirty="0"/>
              <a:t>formal contracts </a:t>
            </a:r>
            <a:r>
              <a:rPr lang="en-US" dirty="0" smtClean="0"/>
              <a:t>(captured behaviors) for eight services </a:t>
            </a:r>
            <a:r>
              <a:rPr lang="en-US" dirty="0"/>
              <a:t>and tasks based on the </a:t>
            </a:r>
            <a:r>
              <a:rPr lang="en-US" dirty="0" err="1"/>
              <a:t>OpenUxAS</a:t>
            </a:r>
            <a:r>
              <a:rPr lang="en-US" dirty="0"/>
              <a:t> Wiki and conversations with </a:t>
            </a:r>
            <a:r>
              <a:rPr lang="en-US" dirty="0" smtClean="0"/>
              <a:t>the lead developer</a:t>
            </a:r>
          </a:p>
          <a:p>
            <a:endParaRPr lang="en-US"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grpSp>
        <p:nvGrpSpPr>
          <p:cNvPr id="11" name="Group 10"/>
          <p:cNvGrpSpPr/>
          <p:nvPr/>
        </p:nvGrpSpPr>
        <p:grpSpPr>
          <a:xfrm>
            <a:off x="7510032" y="1725104"/>
            <a:ext cx="4544753" cy="2616511"/>
            <a:chOff x="7510032" y="1725104"/>
            <a:chExt cx="4544753" cy="261651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0032" y="1725104"/>
              <a:ext cx="4544753" cy="2202501"/>
            </a:xfrm>
            <a:prstGeom prst="rect">
              <a:avLst/>
            </a:prstGeom>
            <a:ln w="22225">
              <a:solidFill>
                <a:schemeClr val="tx1"/>
              </a:solidFill>
            </a:ln>
            <a:effectLst>
              <a:outerShdw blurRad="50800" dist="38100" dir="2700000" algn="tl" rotWithShape="0">
                <a:prstClr val="black">
                  <a:alpha val="40000"/>
                </a:prstClr>
              </a:outerShdw>
            </a:effectLst>
          </p:spPr>
        </p:pic>
        <p:sp>
          <p:nvSpPr>
            <p:cNvPr id="8" name="TextBox 7"/>
            <p:cNvSpPr txBox="1"/>
            <p:nvPr/>
          </p:nvSpPr>
          <p:spPr>
            <a:xfrm>
              <a:off x="7560825" y="4003061"/>
              <a:ext cx="4443166" cy="338554"/>
            </a:xfrm>
            <a:prstGeom prst="rect">
              <a:avLst/>
            </a:prstGeom>
            <a:noFill/>
          </p:spPr>
          <p:txBody>
            <a:bodyPr wrap="square" rtlCol="0">
              <a:spAutoFit/>
            </a:bodyPr>
            <a:lstStyle/>
            <a:p>
              <a:pPr algn="ctr"/>
              <a:r>
                <a:rPr lang="en-US" sz="1600" i="1" dirty="0" smtClean="0"/>
                <a:t>Waterways system level AADL connections diagram</a:t>
              </a:r>
              <a:endParaRPr lang="en-US" sz="1600" i="1" dirty="0"/>
            </a:p>
          </p:txBody>
        </p:sp>
      </p:grpSp>
      <p:pic>
        <p:nvPicPr>
          <p:cNvPr id="10" name="Picture 9"/>
          <p:cNvPicPr>
            <a:picLocks noChangeAspect="1"/>
          </p:cNvPicPr>
          <p:nvPr/>
        </p:nvPicPr>
        <p:blipFill>
          <a:blip r:embed="rId3"/>
          <a:stretch>
            <a:fillRect/>
          </a:stretch>
        </p:blipFill>
        <p:spPr>
          <a:xfrm>
            <a:off x="7842976" y="1870244"/>
            <a:ext cx="4161015" cy="1912220"/>
          </a:xfrm>
          <a:prstGeom prst="rect">
            <a:avLst/>
          </a:prstGeom>
        </p:spPr>
      </p:pic>
    </p:spTree>
    <p:extLst>
      <p:ext uri="{BB962C8B-B14F-4D97-AF65-F5344CB8AC3E}">
        <p14:creationId xmlns:p14="http://schemas.microsoft.com/office/powerpoint/2010/main" val="217361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noChangeAspect="1"/>
          </p:cNvSpPr>
          <p:nvPr>
            <p:ph type="ftr" sz="quarter" idx="11"/>
          </p:nvPr>
        </p:nvSpPr>
        <p:spPr/>
        <p:txBody>
          <a:bodyPr/>
          <a:lstStyle/>
          <a:p>
            <a:r>
              <a:rPr lang="en-US" dirty="0" smtClean="0"/>
              <a:t>Architecture Group</a:t>
            </a:r>
            <a:endParaRPr lang="en-US" dirty="0"/>
          </a:p>
        </p:txBody>
      </p:sp>
      <p:sp>
        <p:nvSpPr>
          <p:cNvPr id="2" name="Title 1"/>
          <p:cNvSpPr>
            <a:spLocks noGrp="1" noChangeAspect="1"/>
          </p:cNvSpPr>
          <p:nvPr>
            <p:ph type="title"/>
          </p:nvPr>
        </p:nvSpPr>
        <p:spPr/>
        <p:txBody>
          <a:bodyPr>
            <a:normAutofit fontScale="90000"/>
          </a:bodyPr>
          <a:lstStyle/>
          <a:p>
            <a:r>
              <a:rPr lang="en-US" dirty="0"/>
              <a:t>Formalization in AADL/AGREE</a:t>
            </a:r>
            <a:br>
              <a:rPr lang="en-US" dirty="0"/>
            </a:br>
            <a:r>
              <a:rPr lang="en-US" dirty="0" err="1" smtClean="0"/>
              <a:t>UxAS</a:t>
            </a:r>
            <a:r>
              <a:rPr lang="en-US" dirty="0" smtClean="0"/>
              <a:t> Formal Model Status</a:t>
            </a:r>
            <a:endParaRPr lang="en-US" dirty="0"/>
          </a:p>
        </p:txBody>
      </p:sp>
      <p:sp>
        <p:nvSpPr>
          <p:cNvPr id="4" name="TextBox 3"/>
          <p:cNvSpPr txBox="1">
            <a:spLocks noChangeAspect="1"/>
          </p:cNvSpPr>
          <p:nvPr/>
        </p:nvSpPr>
        <p:spPr>
          <a:xfrm>
            <a:off x="354621" y="372979"/>
            <a:ext cx="3447547" cy="369332"/>
          </a:xfrm>
          <a:prstGeom prst="rect">
            <a:avLst/>
          </a:prstGeom>
          <a:noFill/>
        </p:spPr>
        <p:txBody>
          <a:bodyPr wrap="none" rtlCol="0">
            <a:spAutoFit/>
          </a:bodyPr>
          <a:lstStyle/>
          <a:p>
            <a:r>
              <a:rPr lang="en-US" dirty="0">
                <a:solidFill>
                  <a:srgbClr val="FF0000"/>
                </a:solidFill>
              </a:rPr>
              <a:t>Add legible headers for all sections</a:t>
            </a:r>
          </a:p>
        </p:txBody>
      </p:sp>
      <p:grpSp>
        <p:nvGrpSpPr>
          <p:cNvPr id="41" name="Group 40"/>
          <p:cNvGrpSpPr>
            <a:grpSpLocks noChangeAspect="1"/>
          </p:cNvGrpSpPr>
          <p:nvPr/>
        </p:nvGrpSpPr>
        <p:grpSpPr>
          <a:xfrm>
            <a:off x="51245" y="2299422"/>
            <a:ext cx="5253075" cy="4447849"/>
            <a:chOff x="210065" y="1395738"/>
            <a:chExt cx="3927840" cy="3325755"/>
          </a:xfrm>
        </p:grpSpPr>
        <p:sp>
          <p:nvSpPr>
            <p:cNvPr id="20" name="Rectangle 19"/>
            <p:cNvSpPr/>
            <p:nvPr/>
          </p:nvSpPr>
          <p:spPr>
            <a:xfrm>
              <a:off x="210065" y="1395738"/>
              <a:ext cx="3927840" cy="33257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rotWithShape="1">
            <a:blip r:embed="rId2"/>
            <a:srcRect t="5069" b="41359"/>
            <a:stretch/>
          </p:blipFill>
          <p:spPr>
            <a:xfrm>
              <a:off x="301216" y="1744527"/>
              <a:ext cx="3749365" cy="2887134"/>
            </a:xfrm>
            <a:prstGeom prst="rect">
              <a:avLst/>
            </a:prstGeom>
          </p:spPr>
        </p:pic>
        <p:sp>
          <p:nvSpPr>
            <p:cNvPr id="40" name="TextBox 39"/>
            <p:cNvSpPr txBox="1"/>
            <p:nvPr/>
          </p:nvSpPr>
          <p:spPr>
            <a:xfrm>
              <a:off x="1697915" y="1433034"/>
              <a:ext cx="952137" cy="361396"/>
            </a:xfrm>
            <a:prstGeom prst="rect">
              <a:avLst/>
            </a:prstGeom>
            <a:noFill/>
          </p:spPr>
          <p:txBody>
            <a:bodyPr wrap="none" rtlCol="0">
              <a:spAutoFit/>
            </a:bodyPr>
            <a:lstStyle/>
            <a:p>
              <a:pPr algn="ctr"/>
              <a:r>
                <a:rPr lang="en-US" sz="2000" b="1" dirty="0" smtClean="0"/>
                <a:t>Services</a:t>
              </a:r>
              <a:endParaRPr lang="en-US" sz="2000" b="1" dirty="0"/>
            </a:p>
          </p:txBody>
        </p:sp>
      </p:grpSp>
      <p:grpSp>
        <p:nvGrpSpPr>
          <p:cNvPr id="45" name="Group 44"/>
          <p:cNvGrpSpPr>
            <a:grpSpLocks noChangeAspect="1"/>
          </p:cNvGrpSpPr>
          <p:nvPr/>
        </p:nvGrpSpPr>
        <p:grpSpPr>
          <a:xfrm>
            <a:off x="5411690" y="1267285"/>
            <a:ext cx="4570821" cy="3439129"/>
            <a:chOff x="4559057" y="1479288"/>
            <a:chExt cx="3962966" cy="2981773"/>
          </a:xfrm>
        </p:grpSpPr>
        <p:sp>
          <p:nvSpPr>
            <p:cNvPr id="18" name="Rectangle 17"/>
            <p:cNvSpPr/>
            <p:nvPr/>
          </p:nvSpPr>
          <p:spPr>
            <a:xfrm>
              <a:off x="4559057" y="1479288"/>
              <a:ext cx="3962966" cy="29817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rotWithShape="1">
            <a:blip r:embed="rId3"/>
            <a:srcRect t="4780" b="50278"/>
            <a:stretch/>
          </p:blipFill>
          <p:spPr>
            <a:xfrm>
              <a:off x="4677558" y="1953879"/>
              <a:ext cx="3755461" cy="2419350"/>
            </a:xfrm>
            <a:prstGeom prst="rect">
              <a:avLst/>
            </a:prstGeom>
          </p:spPr>
        </p:pic>
        <p:sp>
          <p:nvSpPr>
            <p:cNvPr id="42" name="TextBox 41"/>
            <p:cNvSpPr txBox="1"/>
            <p:nvPr/>
          </p:nvSpPr>
          <p:spPr>
            <a:xfrm>
              <a:off x="6186829" y="1516919"/>
              <a:ext cx="745012" cy="400110"/>
            </a:xfrm>
            <a:prstGeom prst="rect">
              <a:avLst/>
            </a:prstGeom>
            <a:noFill/>
          </p:spPr>
          <p:txBody>
            <a:bodyPr wrap="none" rtlCol="0">
              <a:spAutoFit/>
            </a:bodyPr>
            <a:lstStyle/>
            <a:p>
              <a:r>
                <a:rPr lang="en-US" sz="2000" b="1" dirty="0" smtClean="0"/>
                <a:t>Tasks</a:t>
              </a:r>
              <a:endParaRPr lang="en-US" sz="2000" b="1" dirty="0"/>
            </a:p>
          </p:txBody>
        </p:sp>
      </p:grpSp>
      <p:grpSp>
        <p:nvGrpSpPr>
          <p:cNvPr id="47" name="Group 46"/>
          <p:cNvGrpSpPr>
            <a:grpSpLocks noChangeAspect="1"/>
          </p:cNvGrpSpPr>
          <p:nvPr/>
        </p:nvGrpSpPr>
        <p:grpSpPr>
          <a:xfrm>
            <a:off x="212948" y="253992"/>
            <a:ext cx="4109041" cy="1911944"/>
            <a:chOff x="539159" y="4178744"/>
            <a:chExt cx="4109041" cy="1911944"/>
          </a:xfrm>
        </p:grpSpPr>
        <p:sp>
          <p:nvSpPr>
            <p:cNvPr id="28" name="Rectangle 27"/>
            <p:cNvSpPr/>
            <p:nvPr/>
          </p:nvSpPr>
          <p:spPr>
            <a:xfrm>
              <a:off x="539159" y="4178744"/>
              <a:ext cx="4109041" cy="19119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p:cNvPicPr>
              <a:picLocks noChangeAspect="1"/>
            </p:cNvPicPr>
            <p:nvPr/>
          </p:nvPicPr>
          <p:blipFill rotWithShape="1">
            <a:blip r:embed="rId3"/>
            <a:srcRect t="76457"/>
            <a:stretch/>
          </p:blipFill>
          <p:spPr>
            <a:xfrm>
              <a:off x="650792" y="4608766"/>
              <a:ext cx="3908265" cy="1423120"/>
            </a:xfrm>
            <a:prstGeom prst="rect">
              <a:avLst/>
            </a:prstGeom>
          </p:spPr>
        </p:pic>
        <p:sp>
          <p:nvSpPr>
            <p:cNvPr id="44" name="TextBox 43"/>
            <p:cNvSpPr txBox="1"/>
            <p:nvPr/>
          </p:nvSpPr>
          <p:spPr>
            <a:xfrm>
              <a:off x="1929130" y="4193700"/>
              <a:ext cx="1351588" cy="400110"/>
            </a:xfrm>
            <a:prstGeom prst="rect">
              <a:avLst/>
            </a:prstGeom>
            <a:noFill/>
          </p:spPr>
          <p:txBody>
            <a:bodyPr wrap="none" rtlCol="0">
              <a:spAutoFit/>
            </a:bodyPr>
            <a:lstStyle/>
            <a:p>
              <a:r>
                <a:rPr lang="en-US" sz="2000" b="1" dirty="0" smtClean="0"/>
                <a:t>Data Types</a:t>
              </a:r>
              <a:endParaRPr lang="en-US" sz="2000" b="1" dirty="0"/>
            </a:p>
          </p:txBody>
        </p:sp>
      </p:grpSp>
      <p:grpSp>
        <p:nvGrpSpPr>
          <p:cNvPr id="46" name="Group 45"/>
          <p:cNvGrpSpPr>
            <a:grpSpLocks noChangeAspect="1"/>
          </p:cNvGrpSpPr>
          <p:nvPr/>
        </p:nvGrpSpPr>
        <p:grpSpPr>
          <a:xfrm>
            <a:off x="5446772" y="4791656"/>
            <a:ext cx="4512694" cy="1059101"/>
            <a:chOff x="7348849" y="1337771"/>
            <a:chExt cx="4436213" cy="1041152"/>
          </a:xfrm>
        </p:grpSpPr>
        <p:sp>
          <p:nvSpPr>
            <p:cNvPr id="19" name="Rectangle 18"/>
            <p:cNvSpPr/>
            <p:nvPr/>
          </p:nvSpPr>
          <p:spPr>
            <a:xfrm>
              <a:off x="7348849" y="1351267"/>
              <a:ext cx="4436213" cy="10276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p:cNvPicPr>
              <a:picLocks noChangeAspect="1"/>
            </p:cNvPicPr>
            <p:nvPr/>
          </p:nvPicPr>
          <p:blipFill rotWithShape="1">
            <a:blip r:embed="rId3"/>
            <a:srcRect t="59201" b="31067"/>
            <a:stretch/>
          </p:blipFill>
          <p:spPr>
            <a:xfrm>
              <a:off x="7404824" y="1741727"/>
              <a:ext cx="4337287" cy="605037"/>
            </a:xfrm>
            <a:prstGeom prst="rect">
              <a:avLst/>
            </a:prstGeom>
          </p:spPr>
        </p:pic>
        <p:sp>
          <p:nvSpPr>
            <p:cNvPr id="43" name="TextBox 42"/>
            <p:cNvSpPr txBox="1"/>
            <p:nvPr/>
          </p:nvSpPr>
          <p:spPr>
            <a:xfrm>
              <a:off x="8965668" y="1337771"/>
              <a:ext cx="1202573" cy="400110"/>
            </a:xfrm>
            <a:prstGeom prst="rect">
              <a:avLst/>
            </a:prstGeom>
            <a:noFill/>
          </p:spPr>
          <p:txBody>
            <a:bodyPr wrap="none" rtlCol="0">
              <a:spAutoFit/>
            </a:bodyPr>
            <a:lstStyle/>
            <a:p>
              <a:pPr algn="ctr"/>
              <a:r>
                <a:rPr lang="en-US" sz="2000" b="1" dirty="0" smtClean="0"/>
                <a:t>Scenarios</a:t>
              </a:r>
              <a:endParaRPr lang="en-US" sz="2000" b="1" dirty="0"/>
            </a:p>
          </p:txBody>
        </p:sp>
      </p:grpSp>
    </p:spTree>
    <p:extLst>
      <p:ext uri="{BB962C8B-B14F-4D97-AF65-F5344CB8AC3E}">
        <p14:creationId xmlns:p14="http://schemas.microsoft.com/office/powerpoint/2010/main" val="2019382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noChangeAspect="1"/>
          </p:cNvSpPr>
          <p:nvPr>
            <p:ph type="ftr" sz="quarter" idx="11"/>
          </p:nvPr>
        </p:nvSpPr>
        <p:spPr/>
        <p:txBody>
          <a:bodyPr/>
          <a:lstStyle/>
          <a:p>
            <a:r>
              <a:rPr lang="en-US" dirty="0" smtClean="0"/>
              <a:t>Architecture Group</a:t>
            </a:r>
            <a:endParaRPr lang="en-US" dirty="0"/>
          </a:p>
        </p:txBody>
      </p:sp>
      <p:sp>
        <p:nvSpPr>
          <p:cNvPr id="2" name="Title 1"/>
          <p:cNvSpPr>
            <a:spLocks noGrp="1" noChangeAspect="1"/>
          </p:cNvSpPr>
          <p:nvPr>
            <p:ph type="title"/>
          </p:nvPr>
        </p:nvSpPr>
        <p:spPr/>
        <p:txBody>
          <a:bodyPr>
            <a:normAutofit fontScale="90000"/>
          </a:bodyPr>
          <a:lstStyle/>
          <a:p>
            <a:r>
              <a:rPr lang="en-US" dirty="0"/>
              <a:t>Formalization in AADL/AGREE</a:t>
            </a:r>
            <a:br>
              <a:rPr lang="en-US" dirty="0"/>
            </a:br>
            <a:r>
              <a:rPr lang="en-US" dirty="0" err="1" smtClean="0"/>
              <a:t>UxAS</a:t>
            </a:r>
            <a:r>
              <a:rPr lang="en-US" dirty="0" smtClean="0"/>
              <a:t> Formal Model Status</a:t>
            </a:r>
            <a:endParaRPr lang="en-US" dirty="0"/>
          </a:p>
        </p:txBody>
      </p:sp>
      <p:sp>
        <p:nvSpPr>
          <p:cNvPr id="4" name="TextBox 3"/>
          <p:cNvSpPr txBox="1">
            <a:spLocks noChangeAspect="1"/>
          </p:cNvSpPr>
          <p:nvPr/>
        </p:nvSpPr>
        <p:spPr>
          <a:xfrm>
            <a:off x="354621" y="372979"/>
            <a:ext cx="3447547" cy="369332"/>
          </a:xfrm>
          <a:prstGeom prst="rect">
            <a:avLst/>
          </a:prstGeom>
          <a:noFill/>
        </p:spPr>
        <p:txBody>
          <a:bodyPr wrap="none" rtlCol="0">
            <a:spAutoFit/>
          </a:bodyPr>
          <a:lstStyle/>
          <a:p>
            <a:r>
              <a:rPr lang="en-US" dirty="0">
                <a:solidFill>
                  <a:srgbClr val="FF0000"/>
                </a:solidFill>
              </a:rPr>
              <a:t>Add legible headers for all sections</a:t>
            </a:r>
          </a:p>
        </p:txBody>
      </p:sp>
      <p:grpSp>
        <p:nvGrpSpPr>
          <p:cNvPr id="41" name="Group 40"/>
          <p:cNvGrpSpPr>
            <a:grpSpLocks noChangeAspect="1"/>
          </p:cNvGrpSpPr>
          <p:nvPr/>
        </p:nvGrpSpPr>
        <p:grpSpPr>
          <a:xfrm>
            <a:off x="51245" y="2299422"/>
            <a:ext cx="5253075" cy="4447849"/>
            <a:chOff x="210065" y="1395738"/>
            <a:chExt cx="3927840" cy="3325755"/>
          </a:xfrm>
        </p:grpSpPr>
        <p:sp>
          <p:nvSpPr>
            <p:cNvPr id="20" name="Rectangle 19"/>
            <p:cNvSpPr/>
            <p:nvPr/>
          </p:nvSpPr>
          <p:spPr>
            <a:xfrm>
              <a:off x="210065" y="1395738"/>
              <a:ext cx="3927840" cy="33257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rotWithShape="1">
            <a:blip r:embed="rId2"/>
            <a:srcRect t="5069" b="41359"/>
            <a:stretch/>
          </p:blipFill>
          <p:spPr>
            <a:xfrm>
              <a:off x="301216" y="1744527"/>
              <a:ext cx="3749365" cy="2887134"/>
            </a:xfrm>
            <a:prstGeom prst="rect">
              <a:avLst/>
            </a:prstGeom>
          </p:spPr>
        </p:pic>
        <p:sp>
          <p:nvSpPr>
            <p:cNvPr id="40" name="TextBox 39"/>
            <p:cNvSpPr txBox="1"/>
            <p:nvPr/>
          </p:nvSpPr>
          <p:spPr>
            <a:xfrm>
              <a:off x="1697915" y="1433034"/>
              <a:ext cx="952137" cy="361396"/>
            </a:xfrm>
            <a:prstGeom prst="rect">
              <a:avLst/>
            </a:prstGeom>
            <a:noFill/>
          </p:spPr>
          <p:txBody>
            <a:bodyPr wrap="none" rtlCol="0">
              <a:spAutoFit/>
            </a:bodyPr>
            <a:lstStyle/>
            <a:p>
              <a:pPr algn="ctr"/>
              <a:r>
                <a:rPr lang="en-US" sz="2000" b="1" dirty="0" smtClean="0"/>
                <a:t>Services</a:t>
              </a:r>
              <a:endParaRPr lang="en-US" sz="2000" b="1" dirty="0"/>
            </a:p>
          </p:txBody>
        </p:sp>
      </p:grpSp>
      <p:grpSp>
        <p:nvGrpSpPr>
          <p:cNvPr id="45" name="Group 44"/>
          <p:cNvGrpSpPr>
            <a:grpSpLocks noChangeAspect="1"/>
          </p:cNvGrpSpPr>
          <p:nvPr/>
        </p:nvGrpSpPr>
        <p:grpSpPr>
          <a:xfrm>
            <a:off x="5411690" y="1267285"/>
            <a:ext cx="4570821" cy="3439129"/>
            <a:chOff x="4559057" y="1479288"/>
            <a:chExt cx="3962966" cy="2981773"/>
          </a:xfrm>
        </p:grpSpPr>
        <p:sp>
          <p:nvSpPr>
            <p:cNvPr id="18" name="Rectangle 17"/>
            <p:cNvSpPr/>
            <p:nvPr/>
          </p:nvSpPr>
          <p:spPr>
            <a:xfrm>
              <a:off x="4559057" y="1479288"/>
              <a:ext cx="3962966" cy="29817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rotWithShape="1">
            <a:blip r:embed="rId3"/>
            <a:srcRect t="4780" b="50278"/>
            <a:stretch/>
          </p:blipFill>
          <p:spPr>
            <a:xfrm>
              <a:off x="4677558" y="1953879"/>
              <a:ext cx="3755461" cy="2419350"/>
            </a:xfrm>
            <a:prstGeom prst="rect">
              <a:avLst/>
            </a:prstGeom>
          </p:spPr>
        </p:pic>
        <p:sp>
          <p:nvSpPr>
            <p:cNvPr id="42" name="TextBox 41"/>
            <p:cNvSpPr txBox="1"/>
            <p:nvPr/>
          </p:nvSpPr>
          <p:spPr>
            <a:xfrm>
              <a:off x="6186829" y="1516919"/>
              <a:ext cx="745012" cy="400110"/>
            </a:xfrm>
            <a:prstGeom prst="rect">
              <a:avLst/>
            </a:prstGeom>
            <a:noFill/>
          </p:spPr>
          <p:txBody>
            <a:bodyPr wrap="none" rtlCol="0">
              <a:spAutoFit/>
            </a:bodyPr>
            <a:lstStyle/>
            <a:p>
              <a:r>
                <a:rPr lang="en-US" sz="2000" b="1" dirty="0" smtClean="0"/>
                <a:t>Tasks</a:t>
              </a:r>
              <a:endParaRPr lang="en-US" sz="2000" b="1" dirty="0"/>
            </a:p>
          </p:txBody>
        </p:sp>
      </p:grpSp>
      <p:grpSp>
        <p:nvGrpSpPr>
          <p:cNvPr id="47" name="Group 46"/>
          <p:cNvGrpSpPr>
            <a:grpSpLocks noChangeAspect="1"/>
          </p:cNvGrpSpPr>
          <p:nvPr/>
        </p:nvGrpSpPr>
        <p:grpSpPr>
          <a:xfrm>
            <a:off x="212948" y="253992"/>
            <a:ext cx="4109041" cy="1911944"/>
            <a:chOff x="539159" y="4178744"/>
            <a:chExt cx="4109041" cy="1911944"/>
          </a:xfrm>
        </p:grpSpPr>
        <p:sp>
          <p:nvSpPr>
            <p:cNvPr id="28" name="Rectangle 27"/>
            <p:cNvSpPr/>
            <p:nvPr/>
          </p:nvSpPr>
          <p:spPr>
            <a:xfrm>
              <a:off x="539159" y="4178744"/>
              <a:ext cx="4109041" cy="19119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p:cNvPicPr>
              <a:picLocks noChangeAspect="1"/>
            </p:cNvPicPr>
            <p:nvPr/>
          </p:nvPicPr>
          <p:blipFill rotWithShape="1">
            <a:blip r:embed="rId3"/>
            <a:srcRect t="76457"/>
            <a:stretch/>
          </p:blipFill>
          <p:spPr>
            <a:xfrm>
              <a:off x="650792" y="4608766"/>
              <a:ext cx="3908265" cy="1423120"/>
            </a:xfrm>
            <a:prstGeom prst="rect">
              <a:avLst/>
            </a:prstGeom>
          </p:spPr>
        </p:pic>
        <p:sp>
          <p:nvSpPr>
            <p:cNvPr id="44" name="TextBox 43"/>
            <p:cNvSpPr txBox="1"/>
            <p:nvPr/>
          </p:nvSpPr>
          <p:spPr>
            <a:xfrm>
              <a:off x="1929130" y="4193700"/>
              <a:ext cx="1351588" cy="400110"/>
            </a:xfrm>
            <a:prstGeom prst="rect">
              <a:avLst/>
            </a:prstGeom>
            <a:noFill/>
          </p:spPr>
          <p:txBody>
            <a:bodyPr wrap="none" rtlCol="0">
              <a:spAutoFit/>
            </a:bodyPr>
            <a:lstStyle/>
            <a:p>
              <a:r>
                <a:rPr lang="en-US" sz="2000" b="1" dirty="0" smtClean="0"/>
                <a:t>Data Types</a:t>
              </a:r>
              <a:endParaRPr lang="en-US" sz="2000" b="1" dirty="0"/>
            </a:p>
          </p:txBody>
        </p:sp>
      </p:grpSp>
      <p:grpSp>
        <p:nvGrpSpPr>
          <p:cNvPr id="51" name="Group 50"/>
          <p:cNvGrpSpPr>
            <a:grpSpLocks noChangeAspect="1"/>
          </p:cNvGrpSpPr>
          <p:nvPr/>
        </p:nvGrpSpPr>
        <p:grpSpPr>
          <a:xfrm>
            <a:off x="7703119" y="2566100"/>
            <a:ext cx="4357009" cy="1456292"/>
            <a:chOff x="7872605" y="3317556"/>
            <a:chExt cx="3896909" cy="1326875"/>
          </a:xfrm>
        </p:grpSpPr>
        <p:sp>
          <p:nvSpPr>
            <p:cNvPr id="33" name="Rectangle 32"/>
            <p:cNvSpPr/>
            <p:nvPr/>
          </p:nvSpPr>
          <p:spPr>
            <a:xfrm>
              <a:off x="7872605" y="3317556"/>
              <a:ext cx="3896909" cy="13268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nvPicPr>
          <p:blipFill rotWithShape="1">
            <a:blip r:embed="rId4"/>
            <a:srcRect t="63436" b="21906"/>
            <a:stretch/>
          </p:blipFill>
          <p:spPr>
            <a:xfrm>
              <a:off x="7947578" y="3770306"/>
              <a:ext cx="3746960" cy="790575"/>
            </a:xfrm>
            <a:prstGeom prst="rect">
              <a:avLst/>
            </a:prstGeom>
            <a:noFill/>
          </p:spPr>
        </p:pic>
        <p:sp>
          <p:nvSpPr>
            <p:cNvPr id="48" name="TextBox 47"/>
            <p:cNvSpPr txBox="1"/>
            <p:nvPr/>
          </p:nvSpPr>
          <p:spPr>
            <a:xfrm>
              <a:off x="8686851" y="3412385"/>
              <a:ext cx="2253827" cy="306423"/>
            </a:xfrm>
            <a:prstGeom prst="rect">
              <a:avLst/>
            </a:prstGeom>
            <a:noFill/>
          </p:spPr>
          <p:txBody>
            <a:bodyPr wrap="none" rtlCol="0">
              <a:spAutoFit/>
            </a:bodyPr>
            <a:lstStyle/>
            <a:p>
              <a:pPr algn="ctr"/>
              <a:r>
                <a:rPr lang="en-US" sz="2000" b="1" dirty="0" smtClean="0"/>
                <a:t>Logging and Data Services</a:t>
              </a:r>
              <a:endParaRPr lang="en-US" sz="2000" b="1" dirty="0"/>
            </a:p>
          </p:txBody>
        </p:sp>
      </p:grpSp>
      <p:grpSp>
        <p:nvGrpSpPr>
          <p:cNvPr id="46" name="Group 45"/>
          <p:cNvGrpSpPr>
            <a:grpSpLocks noChangeAspect="1"/>
          </p:cNvGrpSpPr>
          <p:nvPr/>
        </p:nvGrpSpPr>
        <p:grpSpPr>
          <a:xfrm>
            <a:off x="5446772" y="4791656"/>
            <a:ext cx="4512694" cy="1059101"/>
            <a:chOff x="7348849" y="1337771"/>
            <a:chExt cx="4436213" cy="1041152"/>
          </a:xfrm>
        </p:grpSpPr>
        <p:sp>
          <p:nvSpPr>
            <p:cNvPr id="19" name="Rectangle 18"/>
            <p:cNvSpPr/>
            <p:nvPr/>
          </p:nvSpPr>
          <p:spPr>
            <a:xfrm>
              <a:off x="7348849" y="1351267"/>
              <a:ext cx="4436213" cy="10276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p:cNvPicPr>
              <a:picLocks noChangeAspect="1"/>
            </p:cNvPicPr>
            <p:nvPr/>
          </p:nvPicPr>
          <p:blipFill rotWithShape="1">
            <a:blip r:embed="rId3"/>
            <a:srcRect t="59201" b="31067"/>
            <a:stretch/>
          </p:blipFill>
          <p:spPr>
            <a:xfrm>
              <a:off x="7404824" y="1741727"/>
              <a:ext cx="4337287" cy="605037"/>
            </a:xfrm>
            <a:prstGeom prst="rect">
              <a:avLst/>
            </a:prstGeom>
          </p:spPr>
        </p:pic>
        <p:sp>
          <p:nvSpPr>
            <p:cNvPr id="43" name="TextBox 42"/>
            <p:cNvSpPr txBox="1"/>
            <p:nvPr/>
          </p:nvSpPr>
          <p:spPr>
            <a:xfrm>
              <a:off x="8965668" y="1337771"/>
              <a:ext cx="1202573" cy="400110"/>
            </a:xfrm>
            <a:prstGeom prst="rect">
              <a:avLst/>
            </a:prstGeom>
            <a:noFill/>
          </p:spPr>
          <p:txBody>
            <a:bodyPr wrap="none" rtlCol="0">
              <a:spAutoFit/>
            </a:bodyPr>
            <a:lstStyle/>
            <a:p>
              <a:pPr algn="ctr"/>
              <a:r>
                <a:rPr lang="en-US" sz="2000" b="1" dirty="0" smtClean="0"/>
                <a:t>Scenarios</a:t>
              </a:r>
              <a:endParaRPr lang="en-US" sz="2000" b="1" dirty="0"/>
            </a:p>
          </p:txBody>
        </p:sp>
      </p:grpSp>
      <p:grpSp>
        <p:nvGrpSpPr>
          <p:cNvPr id="50" name="Group 49"/>
          <p:cNvGrpSpPr>
            <a:grpSpLocks noChangeAspect="1"/>
          </p:cNvGrpSpPr>
          <p:nvPr/>
        </p:nvGrpSpPr>
        <p:grpSpPr>
          <a:xfrm>
            <a:off x="7450341" y="4151977"/>
            <a:ext cx="4609787" cy="1691593"/>
            <a:chOff x="5240562" y="4325746"/>
            <a:chExt cx="4936702" cy="1811557"/>
          </a:xfrm>
        </p:grpSpPr>
        <p:sp>
          <p:nvSpPr>
            <p:cNvPr id="32" name="Rectangle 31"/>
            <p:cNvSpPr>
              <a:spLocks noChangeAspect="1"/>
            </p:cNvSpPr>
            <p:nvPr/>
          </p:nvSpPr>
          <p:spPr>
            <a:xfrm>
              <a:off x="5240562" y="4325746"/>
              <a:ext cx="4936702" cy="18115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1" name="Picture 30"/>
            <p:cNvPicPr>
              <a:picLocks noChangeAspect="1"/>
            </p:cNvPicPr>
            <p:nvPr/>
          </p:nvPicPr>
          <p:blipFill rotWithShape="1">
            <a:blip r:embed="rId4"/>
            <a:srcRect t="82841" b="205"/>
            <a:stretch/>
          </p:blipFill>
          <p:spPr>
            <a:xfrm>
              <a:off x="5351669" y="4895790"/>
              <a:ext cx="4689329" cy="1144374"/>
            </a:xfrm>
            <a:prstGeom prst="rect">
              <a:avLst/>
            </a:prstGeom>
            <a:noFill/>
          </p:spPr>
        </p:pic>
        <p:sp>
          <p:nvSpPr>
            <p:cNvPr id="49" name="TextBox 48"/>
            <p:cNvSpPr txBox="1"/>
            <p:nvPr/>
          </p:nvSpPr>
          <p:spPr>
            <a:xfrm>
              <a:off x="6310133" y="4423927"/>
              <a:ext cx="2797561" cy="400110"/>
            </a:xfrm>
            <a:prstGeom prst="rect">
              <a:avLst/>
            </a:prstGeom>
            <a:noFill/>
          </p:spPr>
          <p:txBody>
            <a:bodyPr wrap="none" rtlCol="0">
              <a:spAutoFit/>
            </a:bodyPr>
            <a:lstStyle/>
            <a:p>
              <a:r>
                <a:rPr lang="en-US" sz="2000" b="1" dirty="0" smtClean="0"/>
                <a:t>Communication Services</a:t>
              </a:r>
              <a:endParaRPr lang="en-US" sz="2000" b="1" dirty="0"/>
            </a:p>
          </p:txBody>
        </p:sp>
      </p:grpSp>
    </p:spTree>
    <p:extLst>
      <p:ext uri="{BB962C8B-B14F-4D97-AF65-F5344CB8AC3E}">
        <p14:creationId xmlns:p14="http://schemas.microsoft.com/office/powerpoint/2010/main" val="3455323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What Did We Prove?</a:t>
            </a:r>
            <a:endParaRPr lang="en-US" dirty="0"/>
          </a:p>
        </p:txBody>
      </p:sp>
      <p:sp>
        <p:nvSpPr>
          <p:cNvPr id="3" name="Content Placeholder 2"/>
          <p:cNvSpPr>
            <a:spLocks noGrp="1"/>
          </p:cNvSpPr>
          <p:nvPr>
            <p:ph idx="1"/>
          </p:nvPr>
        </p:nvSpPr>
        <p:spPr>
          <a:xfrm>
            <a:off x="210065" y="1508511"/>
            <a:ext cx="7532647" cy="4668452"/>
          </a:xfrm>
        </p:spPr>
        <p:txBody>
          <a:bodyPr>
            <a:normAutofit lnSpcReduction="10000"/>
          </a:bodyPr>
          <a:lstStyle/>
          <a:p>
            <a:r>
              <a:rPr lang="en-US" dirty="0" smtClean="0"/>
              <a:t>Realizability—check that a component implementation is possible and that there are no conflicts amongst the guarantees in the component’s contract</a:t>
            </a:r>
          </a:p>
          <a:p>
            <a:r>
              <a:rPr lang="en-US" dirty="0" smtClean="0"/>
              <a:t>Assume/guarantee reasoning—check higher-level guarantees and lemmas using the guarantees of the subcomponents, and check that the assumptions of the subcomponents hold</a:t>
            </a:r>
          </a:p>
          <a:p>
            <a:pPr lvl="1"/>
            <a:r>
              <a:rPr lang="en-US" dirty="0" smtClean="0"/>
              <a:t>Check that all </a:t>
            </a:r>
            <a:r>
              <a:rPr lang="en-US" dirty="0"/>
              <a:t>input/output events are </a:t>
            </a:r>
            <a:r>
              <a:rPr lang="en-US" dirty="0" smtClean="0"/>
              <a:t>possible</a:t>
            </a:r>
          </a:p>
          <a:p>
            <a:pPr lvl="1"/>
            <a:r>
              <a:rPr lang="en-US" dirty="0" smtClean="0"/>
              <a:t>Capture response times in components and analyze system-level response times</a:t>
            </a:r>
          </a:p>
          <a:p>
            <a:pPr lvl="1"/>
            <a:r>
              <a:rPr lang="en-US" dirty="0" smtClean="0"/>
              <a:t>Analyze behavior of state machines that represent component behavior</a:t>
            </a:r>
          </a:p>
          <a:p>
            <a:pPr lvl="1"/>
            <a:endParaRPr lang="en-US" dirty="0"/>
          </a:p>
        </p:txBody>
      </p:sp>
      <p:pic>
        <p:nvPicPr>
          <p:cNvPr id="8" name="Picture 7"/>
          <p:cNvPicPr>
            <a:picLocks noChangeAspect="1"/>
          </p:cNvPicPr>
          <p:nvPr/>
        </p:nvPicPr>
        <p:blipFill>
          <a:blip r:embed="rId3"/>
          <a:stretch>
            <a:fillRect/>
          </a:stretch>
        </p:blipFill>
        <p:spPr>
          <a:xfrm>
            <a:off x="7837857" y="2630142"/>
            <a:ext cx="2113915" cy="329830"/>
          </a:xfrm>
          <a:prstGeom prst="rect">
            <a:avLst/>
          </a:prstGeom>
        </p:spPr>
      </p:pic>
      <p:sp>
        <p:nvSpPr>
          <p:cNvPr id="9" name="TextBox 8"/>
          <p:cNvSpPr txBox="1"/>
          <p:nvPr/>
        </p:nvSpPr>
        <p:spPr>
          <a:xfrm>
            <a:off x="7837857" y="1590758"/>
            <a:ext cx="3138002" cy="923330"/>
          </a:xfrm>
          <a:prstGeom prst="rect">
            <a:avLst/>
          </a:prstGeom>
          <a:noFill/>
        </p:spPr>
        <p:txBody>
          <a:bodyPr wrap="square" rtlCol="0">
            <a:spAutoFit/>
          </a:bodyPr>
          <a:lstStyle/>
          <a:p>
            <a:r>
              <a:rPr lang="en-US" dirty="0" smtClean="0"/>
              <a:t>Some analysis results for the Route Aggregator Service </a:t>
            </a:r>
          </a:p>
          <a:p>
            <a:r>
              <a:rPr lang="en-US" dirty="0" smtClean="0"/>
              <a:t>(</a:t>
            </a:r>
            <a:r>
              <a:rPr lang="en-US" dirty="0" smtClean="0"/>
              <a:t>Aggregator Role</a:t>
            </a:r>
            <a:r>
              <a:rPr lang="en-US" dirty="0" smtClean="0"/>
              <a:t>):</a:t>
            </a:r>
            <a:endParaRPr lang="en-US" dirty="0"/>
          </a:p>
        </p:txBody>
      </p:sp>
      <p:sp>
        <p:nvSpPr>
          <p:cNvPr id="10"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pic>
        <p:nvPicPr>
          <p:cNvPr id="11" name="Picture 10"/>
          <p:cNvPicPr>
            <a:picLocks noChangeAspect="1"/>
          </p:cNvPicPr>
          <p:nvPr/>
        </p:nvPicPr>
        <p:blipFill>
          <a:blip r:embed="rId4"/>
          <a:stretch>
            <a:fillRect/>
          </a:stretch>
        </p:blipFill>
        <p:spPr>
          <a:xfrm>
            <a:off x="7858353" y="3189346"/>
            <a:ext cx="4186837" cy="2304231"/>
          </a:xfrm>
          <a:prstGeom prst="rect">
            <a:avLst/>
          </a:prstGeom>
        </p:spPr>
      </p:pic>
    </p:spTree>
    <p:extLst>
      <p:ext uri="{BB962C8B-B14F-4D97-AF65-F5344CB8AC3E}">
        <p14:creationId xmlns:p14="http://schemas.microsoft.com/office/powerpoint/2010/main" val="1045976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Formalization in AADL/AGREE</a:t>
            </a:r>
            <a:br>
              <a:rPr lang="en-US" dirty="0" smtClean="0"/>
            </a:br>
            <a:r>
              <a:rPr lang="en-US" dirty="0" smtClean="0"/>
              <a:t>What Did We Learn?</a:t>
            </a:r>
            <a:endParaRPr lang="en-US" dirty="0"/>
          </a:p>
        </p:txBody>
      </p:sp>
      <p:sp>
        <p:nvSpPr>
          <p:cNvPr id="3" name="Content Placeholder 2"/>
          <p:cNvSpPr>
            <a:spLocks noGrp="1"/>
          </p:cNvSpPr>
          <p:nvPr>
            <p:ph idx="1"/>
          </p:nvPr>
        </p:nvSpPr>
        <p:spPr>
          <a:xfrm>
            <a:off x="210065" y="1508511"/>
            <a:ext cx="9314935" cy="4668452"/>
          </a:xfrm>
        </p:spPr>
        <p:txBody>
          <a:bodyPr/>
          <a:lstStyle/>
          <a:p>
            <a:r>
              <a:rPr lang="en-US" dirty="0" smtClean="0"/>
              <a:t>Idioms </a:t>
            </a:r>
            <a:r>
              <a:rPr lang="en-US" dirty="0"/>
              <a:t>and lemmas developed and documented for effective use of </a:t>
            </a:r>
            <a:r>
              <a:rPr lang="en-US" dirty="0" smtClean="0"/>
              <a:t>AGREE</a:t>
            </a:r>
          </a:p>
          <a:p>
            <a:pPr lvl="1"/>
            <a:r>
              <a:rPr lang="en-US" dirty="0" smtClean="0"/>
              <a:t>“Eventual” behavior on state transitions</a:t>
            </a:r>
          </a:p>
          <a:p>
            <a:pPr lvl="1"/>
            <a:r>
              <a:rPr lang="en-US" dirty="0" smtClean="0"/>
              <a:t>Tracking and maintaining IDs</a:t>
            </a:r>
          </a:p>
          <a:p>
            <a:pPr lvl="1"/>
            <a:r>
              <a:rPr lang="en-US" dirty="0" smtClean="0"/>
              <a:t>Dummy parent components for proving lemmas</a:t>
            </a:r>
          </a:p>
          <a:p>
            <a:pPr lvl="1"/>
            <a:r>
              <a:rPr lang="en-US" dirty="0" smtClean="0"/>
              <a:t>Preventing inadvertent solutions space constraints</a:t>
            </a:r>
          </a:p>
          <a:p>
            <a:pPr lvl="1"/>
            <a:r>
              <a:rPr lang="en-US" dirty="0" smtClean="0"/>
              <a:t>Abstraction of complex data structures</a:t>
            </a:r>
          </a:p>
          <a:p>
            <a:pPr lvl="1"/>
            <a:r>
              <a:rPr lang="en-US" dirty="0" err="1" smtClean="0"/>
              <a:t>Skolemization</a:t>
            </a:r>
            <a:r>
              <a:rPr lang="en-US" dirty="0" smtClean="0"/>
              <a:t> idea for arrays</a:t>
            </a:r>
          </a:p>
          <a:p>
            <a:pPr lvl="1"/>
            <a:r>
              <a:rPr lang="en-US" dirty="0" smtClean="0"/>
              <a:t>Fully specifying output event conditions</a:t>
            </a:r>
          </a:p>
          <a:p>
            <a:pPr lvl="1"/>
            <a:r>
              <a:rPr lang="en-US" dirty="0" smtClean="0"/>
              <a:t>Use of AGREE connections</a:t>
            </a:r>
          </a:p>
          <a:p>
            <a:pPr lvl="1"/>
            <a:r>
              <a:rPr lang="en-US" dirty="0" smtClean="0"/>
              <a:t>Real-time patterns</a:t>
            </a:r>
          </a:p>
          <a:p>
            <a:pPr lvl="1"/>
            <a:endParaRPr lang="en-US" dirty="0" smtClean="0"/>
          </a:p>
          <a:p>
            <a:pPr marL="0" indent="0">
              <a:buNone/>
            </a:pPr>
            <a:endParaRPr lang="en-US"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pic>
        <p:nvPicPr>
          <p:cNvPr id="9" name="Picture 8"/>
          <p:cNvPicPr>
            <a:picLocks noChangeAspect="1"/>
          </p:cNvPicPr>
          <p:nvPr/>
        </p:nvPicPr>
        <p:blipFill>
          <a:blip r:embed="rId2"/>
          <a:stretch>
            <a:fillRect/>
          </a:stretch>
        </p:blipFill>
        <p:spPr>
          <a:xfrm>
            <a:off x="9450839" y="1508511"/>
            <a:ext cx="2592715" cy="4689612"/>
          </a:xfrm>
          <a:prstGeom prst="rect">
            <a:avLst/>
          </a:prstGeom>
        </p:spPr>
      </p:pic>
    </p:spTree>
    <p:extLst>
      <p:ext uri="{BB962C8B-B14F-4D97-AF65-F5344CB8AC3E}">
        <p14:creationId xmlns:p14="http://schemas.microsoft.com/office/powerpoint/2010/main" val="711001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Quantifier Elimination based Property Composition and </a:t>
            </a:r>
            <a:r>
              <a:rPr lang="en-US" sz="2800" dirty="0" smtClean="0"/>
              <a:t>Verification</a:t>
            </a:r>
            <a:endParaRPr lang="en-US" sz="2800"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15</a:t>
            </a:fld>
            <a:endParaRPr lang="en-US" dirty="0"/>
          </a:p>
        </p:txBody>
      </p:sp>
      <p:sp>
        <p:nvSpPr>
          <p:cNvPr id="6" name="TextBox 5"/>
          <p:cNvSpPr txBox="1"/>
          <p:nvPr/>
        </p:nvSpPr>
        <p:spPr>
          <a:xfrm>
            <a:off x="489857" y="2213562"/>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Strongest system property:</a:t>
            </a:r>
            <a:r>
              <a:rPr lang="en-US" dirty="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system property </a:t>
            </a:r>
            <a:r>
              <a:rPr lang="en-US" dirty="0">
                <a:latin typeface="Times New Roman" panose="02020603050405020304" pitchFamily="18" charset="0"/>
                <a:cs typeface="Times New Roman" panose="02020603050405020304" pitchFamily="18" charset="0"/>
              </a:rPr>
              <a:t>that implies any other system properties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given constraints of component properties and </a:t>
            </a:r>
            <a:r>
              <a:rPr lang="en-US" dirty="0" smtClean="0">
                <a:latin typeface="Times New Roman" panose="02020603050405020304" pitchFamily="18" charset="0"/>
                <a:cs typeface="Times New Roman" panose="02020603050405020304" pitchFamily="18" charset="0"/>
              </a:rPr>
              <a:t>their connectivity</a:t>
            </a:r>
            <a:r>
              <a:rPr lang="en-US"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489857" y="1609834"/>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Quantifier Elimination: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powerful </a:t>
            </a:r>
            <a:r>
              <a:rPr lang="en-US" dirty="0">
                <a:latin typeface="Times New Roman" panose="02020603050405020304" pitchFamily="18" charset="0"/>
                <a:cs typeface="Times New Roman" panose="02020603050405020304" pitchFamily="18" charset="0"/>
              </a:rPr>
              <a:t>technique </a:t>
            </a:r>
            <a:r>
              <a:rPr lang="en-US" dirty="0" smtClean="0">
                <a:latin typeface="Times New Roman" panose="02020603050405020304" pitchFamily="18" charset="0"/>
                <a:cs typeface="Times New Roman" panose="02020603050405020304" pitchFamily="18" charset="0"/>
              </a:rPr>
              <a:t>for gaining </a:t>
            </a:r>
            <a:r>
              <a:rPr lang="en-US" dirty="0">
                <a:latin typeface="Times New Roman" panose="02020603050405020304" pitchFamily="18" charset="0"/>
                <a:cs typeface="Times New Roman" panose="02020603050405020304" pitchFamily="18" charset="0"/>
              </a:rPr>
              <a:t>insight, through simplification, into problems involving</a:t>
            </a:r>
          </a:p>
          <a:p>
            <a:pPr algn="just"/>
            <a:r>
              <a:rPr lang="en-US" dirty="0">
                <a:latin typeface="Times New Roman" panose="02020603050405020304" pitchFamily="18" charset="0"/>
                <a:cs typeface="Times New Roman" panose="02020603050405020304" pitchFamily="18" charset="0"/>
              </a:rPr>
              <a:t>logic expressions in various </a:t>
            </a:r>
            <a:r>
              <a:rPr lang="en-US" dirty="0" smtClean="0">
                <a:latin typeface="Times New Roman" panose="02020603050405020304" pitchFamily="18" charset="0"/>
                <a:cs typeface="Times New Roman" panose="02020603050405020304" pitchFamily="18" charset="0"/>
              </a:rPr>
              <a:t>theories.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2243181" y="5260564"/>
                <a:ext cx="7212152" cy="984116"/>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effectLst/>
                              <a:latin typeface="Cambria Math" panose="02040503050406030204" pitchFamily="18" charset="0"/>
                              <a:cs typeface="Times New Roman" charset="0"/>
                            </a:rPr>
                          </m:ctrlPr>
                        </m:sSubPr>
                        <m:e>
                          <m:r>
                            <a:rPr lang="en-US" dirty="0">
                              <a:solidFill>
                                <a:schemeClr val="tx1"/>
                              </a:solidFill>
                              <a:effectLst/>
                              <a:latin typeface="Cambria Math" panose="02040503050406030204" pitchFamily="18" charset="0"/>
                              <a:cs typeface="Times New Roman" charset="0"/>
                            </a:rPr>
                            <m:t> </m:t>
                          </m:r>
                          <m:r>
                            <m:rPr>
                              <m:sty m:val="p"/>
                            </m:rPr>
                            <a:rPr lang="en-US" dirty="0">
                              <a:solidFill>
                                <a:schemeClr val="tx1"/>
                              </a:solidFill>
                              <a:effectLst/>
                              <a:latin typeface="Cambria Math" panose="02040503050406030204" pitchFamily="18" charset="0"/>
                              <a:cs typeface="Times New Roman" charset="0"/>
                            </a:rPr>
                            <m:t>P</m:t>
                          </m:r>
                        </m:e>
                        <m:sub>
                          <m:r>
                            <m:rPr>
                              <m:sty m:val="p"/>
                            </m:rPr>
                            <a:rPr lang="en-US" i="0" dirty="0">
                              <a:solidFill>
                                <a:schemeClr val="tx1"/>
                              </a:solidFill>
                              <a:effectLst/>
                              <a:latin typeface="Cambria Math" panose="02040503050406030204" pitchFamily="18" charset="0"/>
                              <a:cs typeface="Times New Roman" charset="0"/>
                            </a:rPr>
                            <m:t>strongest</m:t>
                          </m:r>
                        </m:sub>
                      </m:sSub>
                      <m:r>
                        <a:rPr lang="en-US" i="1" dirty="0">
                          <a:solidFill>
                            <a:schemeClr val="tx1"/>
                          </a:solidFill>
                          <a:effectLst/>
                          <a:latin typeface="Cambria Math" panose="02040503050406030204" pitchFamily="18" charset="0"/>
                          <a:cs typeface="Times New Roman" charset="0"/>
                        </a:rPr>
                        <m:t>= ∃ </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1</m:t>
                          </m:r>
                        </m:sub>
                      </m:sSub>
                      <m:r>
                        <a:rPr lang="en-US" b="0" i="1" dirty="0" smtClean="0">
                          <a:solidFill>
                            <a:schemeClr val="tx1"/>
                          </a:solidFill>
                          <a:effectLst/>
                          <a:latin typeface="Cambria Math" panose="02040503050406030204" pitchFamily="18" charset="0"/>
                          <a:cs typeface="Times New Roman" charset="0"/>
                        </a:rPr>
                        <m:t>…∃</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𝑚</m:t>
                          </m:r>
                        </m:sub>
                      </m:sSub>
                      <m:d>
                        <m:dPr>
                          <m:ctrlPr>
                            <a:rPr lang="en-US" b="0" i="1" dirty="0" smtClean="0">
                              <a:solidFill>
                                <a:schemeClr val="tx1"/>
                              </a:solidFill>
                              <a:effectLst/>
                              <a:latin typeface="Cambria Math" panose="02040503050406030204" pitchFamily="18" charset="0"/>
                              <a:cs typeface="Times New Roman" charset="0"/>
                            </a:rPr>
                          </m:ctrlPr>
                        </m:dPr>
                        <m:e>
                          <m:nary>
                            <m:naryPr>
                              <m:chr m:val="⋀"/>
                              <m:ctrlPr>
                                <a:rPr lang="en-US" i="1" dirty="0">
                                  <a:latin typeface="Cambria Math" panose="02040503050406030204" pitchFamily="18" charset="0"/>
                                  <a:cs typeface="Times New Roman" charset="0"/>
                                </a:rPr>
                              </m:ctrlPr>
                            </m:naryPr>
                            <m:sub>
                              <m:r>
                                <m:rPr>
                                  <m:brk m:alnAt="23"/>
                                </m:rPr>
                                <a:rPr lang="en-US" i="1" dirty="0">
                                  <a:latin typeface="Cambria Math" panose="02040503050406030204" pitchFamily="18" charset="0"/>
                                  <a:cs typeface="Times New Roman" charset="0"/>
                                </a:rPr>
                                <m:t>𝑖</m:t>
                              </m:r>
                              <m:r>
                                <a:rPr lang="en-US" i="1" dirty="0">
                                  <a:latin typeface="Cambria Math" panose="02040503050406030204" pitchFamily="18" charset="0"/>
                                  <a:cs typeface="Times New Roman" charset="0"/>
                                </a:rPr>
                                <m:t>=1</m:t>
                              </m:r>
                            </m:sub>
                            <m:sup>
                              <m:r>
                                <a:rPr lang="en-US" b="0" i="1" dirty="0" smtClean="0">
                                  <a:latin typeface="Cambria Math" panose="02040503050406030204" pitchFamily="18" charset="0"/>
                                  <a:cs typeface="Times New Roman" charset="0"/>
                                </a:rPr>
                                <m:t>𝑁</m:t>
                              </m:r>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𝐴</m:t>
                                      </m:r>
                                    </m:e>
                                    <m:sub>
                                      <m:r>
                                        <a:rPr lang="en-US" i="1" dirty="0">
                                          <a:latin typeface="Cambria Math" panose="02040503050406030204" pitchFamily="18" charset="0"/>
                                          <a:cs typeface="Times New Roman" charset="0"/>
                                        </a:rPr>
                                        <m:t>𝑖</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𝐺</m:t>
                                      </m:r>
                                    </m:e>
                                    <m:sub>
                                      <m:r>
                                        <a:rPr lang="en-US" i="1" dirty="0">
                                          <a:latin typeface="Cambria Math" panose="02040503050406030204" pitchFamily="18" charset="0"/>
                                          <a:cs typeface="Times New Roman" charset="0"/>
                                        </a:rPr>
                                        <m:t>𝑖</m:t>
                                      </m:r>
                                    </m:sub>
                                  </m:sSub>
                                </m:e>
                              </m:d>
                            </m:e>
                          </m:nary>
                          <m:r>
                            <a:rPr lang="en-US" i="1" dirty="0">
                              <a:latin typeface="Cambria Math" panose="02040503050406030204" pitchFamily="18" charset="0"/>
                              <a:cs typeface="Times New Roman" charset="0"/>
                            </a:rPr>
                            <m:t>∧</m:t>
                          </m:r>
                          <m:nary>
                            <m:naryPr>
                              <m:chr m:val="⋀"/>
                              <m:supHide m:val="on"/>
                              <m:ctrlPr>
                                <a:rPr lang="en-US" i="1" dirty="0">
                                  <a:latin typeface="Cambria Math" panose="02040503050406030204" pitchFamily="18" charset="0"/>
                                  <a:cs typeface="Times New Roman" charset="0"/>
                                </a:rPr>
                              </m:ctrlPr>
                            </m:naryPr>
                            <m:sub>
                              <m:d>
                                <m:dPr>
                                  <m:ctrlPr>
                                    <a:rPr lang="en-US" i="1" dirty="0">
                                      <a:latin typeface="Cambria Math" panose="02040503050406030204" pitchFamily="18" charset="0"/>
                                      <a:cs typeface="Times New Roman" charset="0"/>
                                    </a:rPr>
                                  </m:ctrlPr>
                                </m:dPr>
                                <m:e>
                                  <m:r>
                                    <m:rPr>
                                      <m:brk m:alnAt="7"/>
                                    </m:rPr>
                                    <a:rPr lang="en-US" i="1" dirty="0">
                                      <a:latin typeface="Cambria Math" panose="02040503050406030204" pitchFamily="18" charset="0"/>
                                      <a:cs typeface="Times New Roman" charset="0"/>
                                    </a:rPr>
                                    <m:t>𝑝</m:t>
                                  </m:r>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𝑞</m:t>
                                  </m:r>
                                </m:e>
                              </m:d>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𝐶</m:t>
                              </m:r>
                              <m:r>
                                <a:rPr lang="en-US" i="1" dirty="0">
                                  <a:latin typeface="Cambria Math" panose="02040503050406030204" pitchFamily="18" charset="0"/>
                                  <a:cs typeface="Times New Roman" charset="0"/>
                                </a:rPr>
                                <m:t> </m:t>
                              </m:r>
                            </m:sub>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𝑝</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𝑞</m:t>
                                      </m:r>
                                    </m:sub>
                                  </m:sSub>
                                </m:e>
                              </m:d>
                            </m:e>
                          </m:nary>
                        </m:e>
                      </m:d>
                    </m:oMath>
                  </m:oMathPara>
                </a14:m>
                <a:r>
                  <a:rPr lang="en-US" dirty="0" smtClean="0">
                    <a:solidFill>
                      <a:schemeClr val="tx1"/>
                    </a:solidFill>
                    <a:effectLst/>
                  </a:rPr>
                  <a:t/>
                </a:r>
                <a:br>
                  <a:rPr lang="en-US" dirty="0" smtClean="0">
                    <a:solidFill>
                      <a:schemeClr val="tx1"/>
                    </a:solidFill>
                    <a:effectLst/>
                  </a:rPr>
                </a:br>
                <a:endParaRPr lang="en-US" sz="1600" dirty="0">
                  <a:solidFill>
                    <a:schemeClr val="tx1"/>
                  </a:solidFill>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2243181" y="5260564"/>
                <a:ext cx="7212152" cy="98411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06859" y="2880503"/>
                <a:ext cx="5559727" cy="1221745"/>
              </a:xfrm>
              <a:prstGeom prst="rect">
                <a:avLst/>
              </a:prstGeom>
            </p:spPr>
            <p:txBody>
              <a:bodyPr wrap="none">
                <a:spAutoFit/>
              </a:bodyPr>
              <a:lstStyle/>
              <a:p>
                <a:r>
                  <a:rPr lang="en-US" b="0" i="0" dirty="0" smtClean="0">
                    <a:latin typeface="Times New Roman" panose="02020603050405020304" pitchFamily="18" charset="0"/>
                    <a:cs typeface="Times New Roman" panose="02020603050405020304" pitchFamily="18" charset="0"/>
                  </a:rPr>
                  <a:t>Component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oMath>
                </a14:m>
                <a:r>
                  <a:rPr lang="en-US" dirty="0" smtClean="0"/>
                  <a:t/>
                </a:r>
                <a:br>
                  <a:rPr lang="en-US" dirty="0" smtClean="0"/>
                </a:br>
                <a:r>
                  <a:rPr lang="en-US" b="0" i="0" dirty="0" smtClean="0">
                    <a:latin typeface="Times New Roman" panose="02020603050405020304" pitchFamily="18" charset="0"/>
                    <a:cs typeface="Times New Roman" panose="02020603050405020304" pitchFamily="18" charset="0"/>
                  </a:rPr>
                  <a:t>System variables:</a:t>
                </a:r>
                <a:r>
                  <a:rPr lang="en-US" b="0" i="0" dirty="0" smtClean="0">
                    <a:latin typeface="+mj-lt"/>
                  </a:rPr>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Component contracts:</a:t>
                </a:r>
                <a:r>
                  <a:rPr lang="en-US" b="0" i="0" dirty="0" smtClean="0">
                    <a:latin typeface="+mj-lt"/>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𝑁</m:t>
                    </m:r>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Connectivity set:</a:t>
                </a:r>
                <a:r>
                  <a:rPr lang="en-US" b="0" i="0" dirty="0" smtClean="0">
                    <a:latin typeface="+mj-lt"/>
                  </a:rPr>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𝑐𝑜𝑛𝑛𝑒𝑐𝑡𝑠</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𝑞</m:t>
                        </m:r>
                      </m:sub>
                    </m:sSub>
                    <m:r>
                      <a:rPr lang="en-US" b="0" i="1" smtClean="0">
                        <a:latin typeface="Cambria Math" panose="02040503050406030204" pitchFamily="18" charset="0"/>
                      </a:rPr>
                      <m:t> }</m:t>
                    </m:r>
                  </m:oMath>
                </a14:m>
                <a:endParaRPr 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4906859" y="2880503"/>
                <a:ext cx="5559727" cy="1221745"/>
              </a:xfrm>
              <a:prstGeom prst="rect">
                <a:avLst/>
              </a:prstGeom>
              <a:blipFill rotWithShape="0">
                <a:blip r:embed="rId4"/>
                <a:stretch>
                  <a:fillRect l="-987" t="-3500" b="-5500"/>
                </a:stretch>
              </a:blipFill>
            </p:spPr>
            <p:txBody>
              <a:bodyPr/>
              <a:lstStyle/>
              <a:p>
                <a:r>
                  <a:rPr lang="en-US">
                    <a:noFill/>
                  </a:rPr>
                  <a:t> </a:t>
                </a:r>
              </a:p>
            </p:txBody>
          </p:sp>
        </mc:Fallback>
      </mc:AlternateContent>
      <p:sp>
        <p:nvSpPr>
          <p:cNvPr id="11" name="Rectangle 10"/>
          <p:cNvSpPr/>
          <p:nvPr/>
        </p:nvSpPr>
        <p:spPr>
          <a:xfrm>
            <a:off x="489857" y="4997553"/>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Theorem: </a:t>
            </a:r>
            <a:r>
              <a:rPr lang="en-US" dirty="0">
                <a:latin typeface="Times New Roman" panose="02020603050405020304" pitchFamily="18" charset="0"/>
                <a:cs typeface="Times New Roman" panose="02020603050405020304" pitchFamily="18" charset="0"/>
              </a:rPr>
              <a:t>The strongest system property,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component contracts and </a:t>
            </a:r>
            <a:r>
              <a:rPr lang="en-US" dirty="0" smtClean="0">
                <a:latin typeface="Times New Roman" panose="02020603050405020304" pitchFamily="18" charset="0"/>
                <a:cs typeface="Times New Roman" panose="02020603050405020304" pitchFamily="18" charset="0"/>
              </a:rPr>
              <a:t>connectivity is given by:</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3248417" y="4522230"/>
                <a:ext cx="5201680" cy="41524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kern="0" dirty="0">
                          <a:latin typeface="Cambria Math" panose="02040503050406030204" pitchFamily="18" charset="0"/>
                          <a:cs typeface="Times New Roman" charset="0"/>
                        </a:rPr>
                        <m:t>∀ </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𝑚</m:t>
                          </m:r>
                          <m:r>
                            <a:rPr lang="en-US" i="1" kern="0" dirty="0">
                              <a:latin typeface="Cambria Math" panose="02040503050406030204" pitchFamily="18" charset="0"/>
                              <a:cs typeface="Times New Roman" charset="0"/>
                            </a:rPr>
                            <m:t>+1</m:t>
                          </m:r>
                        </m:sub>
                      </m:sSub>
                      <m:r>
                        <a:rPr lang="en-US" i="1" kern="0" dirty="0">
                          <a:latin typeface="Cambria Math" panose="02040503050406030204" pitchFamily="18" charset="0"/>
                          <a:cs typeface="Times New Roman" charset="0"/>
                        </a:rPr>
                        <m:t>…∀</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𝑛</m:t>
                          </m:r>
                        </m:sub>
                      </m:sSub>
                      <m:r>
                        <a:rPr lang="en-US" i="1" kern="0" dirty="0">
                          <a:latin typeface="Cambria Math" panose="02040503050406030204" pitchFamily="18" charset="0"/>
                          <a:cs typeface="Times New Roman" charset="0"/>
                        </a:rPr>
                        <m:t> </m:t>
                      </m:r>
                      <m:d>
                        <m:dPr>
                          <m:ctrlPr>
                            <a:rPr lang="en-US" i="1" kern="0" dirty="0">
                              <a:latin typeface="Cambria Math" panose="02040503050406030204" pitchFamily="18" charset="0"/>
                              <a:cs typeface="Times New Roman" charset="0"/>
                            </a:rPr>
                          </m:ctrlPr>
                        </m:dPr>
                        <m:e>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strongest</m:t>
                              </m:r>
                            </m:sub>
                          </m:sSub>
                          <m:r>
                            <m:rPr>
                              <m:nor/>
                            </m:rPr>
                            <a:rPr lang="en-US" kern="0">
                              <a:latin typeface="Garamond"/>
                              <a:cs typeface="Arial"/>
                            </a:rPr>
                            <m:t>⇒ </m:t>
                          </m:r>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postulated</m:t>
                              </m:r>
                            </m:sub>
                          </m:sSub>
                        </m:e>
                      </m:d>
                      <m:r>
                        <a:rPr lang="en-US" i="1" kern="0" dirty="0">
                          <a:latin typeface="Cambria Math" panose="02040503050406030204" pitchFamily="18" charset="0"/>
                          <a:cs typeface="Times New Roman" charset="0"/>
                        </a:rPr>
                        <m:t>=</m:t>
                      </m:r>
                      <m:r>
                        <a:rPr lang="en-US" i="1" kern="0" dirty="0">
                          <a:latin typeface="Cambria Math" panose="02040503050406030204" pitchFamily="18" charset="0"/>
                          <a:cs typeface="Times New Roman" charset="0"/>
                        </a:rPr>
                        <m:t>𝑡𝑟𝑢𝑒</m:t>
                      </m:r>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3248417" y="4522230"/>
                <a:ext cx="5201680" cy="415242"/>
              </a:xfrm>
              <a:prstGeom prst="rect">
                <a:avLst/>
              </a:prstGeom>
              <a:blipFill rotWithShape="0">
                <a:blip r:embed="rId5"/>
                <a:stretch>
                  <a:fillRect b="-8824"/>
                </a:stretch>
              </a:blipFill>
            </p:spPr>
            <p:txBody>
              <a:bodyPr/>
              <a:lstStyle/>
              <a:p>
                <a:r>
                  <a:rPr lang="en-US">
                    <a:noFill/>
                  </a:rPr>
                  <a:t> </a:t>
                </a:r>
              </a:p>
            </p:txBody>
          </p:sp>
        </mc:Fallback>
      </mc:AlternateContent>
      <p:sp>
        <p:nvSpPr>
          <p:cNvPr id="13" name="Rectangle 12"/>
          <p:cNvSpPr/>
          <p:nvPr/>
        </p:nvSpPr>
        <p:spPr>
          <a:xfrm>
            <a:off x="489857" y="4122858"/>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Prove postulated system property from the strongest system property:</a:t>
            </a:r>
            <a:endParaRPr lang="en-US" dirty="0"/>
          </a:p>
        </p:txBody>
      </p:sp>
      <mc:AlternateContent xmlns:mc="http://schemas.openxmlformats.org/markup-compatibility/2006" xmlns:a14="http://schemas.microsoft.com/office/drawing/2010/main">
        <mc:Choice Requires="a14">
          <p:sp>
            <p:nvSpPr>
              <p:cNvPr id="14" name="Rectangle 13"/>
              <p:cNvSpPr/>
              <p:nvPr/>
            </p:nvSpPr>
            <p:spPr>
              <a:xfrm>
                <a:off x="1547188" y="3306709"/>
                <a:ext cx="3169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𝑆𝑦𝑠</m:t>
                      </m:r>
                      <m:r>
                        <a:rPr lang="en-US" b="0" i="1" smtClean="0">
                          <a:latin typeface="Cambria Math" panose="02040503050406030204" pitchFamily="18" charset="0"/>
                        </a:rPr>
                        <m:t>≔</m:t>
                      </m:r>
                      <m:r>
                        <a:rPr lang="en-US" b="0" i="1" smtClean="0">
                          <a:latin typeface="Cambria Math" panose="02040503050406030204" pitchFamily="18" charset="0"/>
                        </a:rPr>
                        <m:t>𝐶𝑜𝑚𝑝</m:t>
                      </m:r>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m:oMathPara>
                </a14:m>
                <a:endParaRPr lang="en-US" dirty="0" smtClean="0"/>
              </a:p>
            </p:txBody>
          </p:sp>
        </mc:Choice>
        <mc:Fallback xmlns="">
          <p:sp>
            <p:nvSpPr>
              <p:cNvPr id="14" name="Rectangle 13"/>
              <p:cNvSpPr>
                <a:spLocks noRot="1" noChangeAspect="1" noMove="1" noResize="1" noEditPoints="1" noAdjustHandles="1" noChangeArrowheads="1" noChangeShapeType="1" noTextEdit="1"/>
              </p:cNvSpPr>
              <p:nvPr/>
            </p:nvSpPr>
            <p:spPr>
              <a:xfrm>
                <a:off x="1547188" y="3306709"/>
                <a:ext cx="3169329" cy="369332"/>
              </a:xfrm>
              <a:prstGeom prst="rect">
                <a:avLst/>
              </a:prstGeom>
              <a:blipFill rotWithShape="0">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651131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Quantifier Elimination based Property Composition and </a:t>
            </a:r>
            <a:r>
              <a:rPr lang="en-US" sz="2800" dirty="0" smtClean="0"/>
              <a:t>Verification</a:t>
            </a:r>
            <a:endParaRPr lang="en-US" sz="2800"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16</a:t>
            </a:fld>
            <a:endParaRPr lang="en-US" dirty="0"/>
          </a:p>
        </p:txBody>
      </p:sp>
      <p:sp>
        <p:nvSpPr>
          <p:cNvPr id="6" name="TextBox 5"/>
          <p:cNvSpPr txBox="1"/>
          <p:nvPr/>
        </p:nvSpPr>
        <p:spPr>
          <a:xfrm>
            <a:off x="489857" y="2213562"/>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Strongest system property:</a:t>
            </a:r>
            <a:r>
              <a:rPr lang="en-US" dirty="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system property </a:t>
            </a:r>
            <a:r>
              <a:rPr lang="en-US" dirty="0">
                <a:latin typeface="Times New Roman" panose="02020603050405020304" pitchFamily="18" charset="0"/>
                <a:cs typeface="Times New Roman" panose="02020603050405020304" pitchFamily="18" charset="0"/>
              </a:rPr>
              <a:t>that implies any other system properties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given constraints of component properties and </a:t>
            </a:r>
            <a:r>
              <a:rPr lang="en-US" dirty="0" smtClean="0">
                <a:latin typeface="Times New Roman" panose="02020603050405020304" pitchFamily="18" charset="0"/>
                <a:cs typeface="Times New Roman" panose="02020603050405020304" pitchFamily="18" charset="0"/>
              </a:rPr>
              <a:t>their connectivity</a:t>
            </a:r>
            <a:r>
              <a:rPr lang="en-US" dirty="0">
                <a:latin typeface="Times New Roman" panose="02020603050405020304" pitchFamily="18" charset="0"/>
                <a:cs typeface="Times New Roman" panose="02020603050405020304" pitchFamily="18" charset="0"/>
              </a:rPr>
              <a:t>.</a:t>
            </a:r>
          </a:p>
        </p:txBody>
      </p:sp>
      <p:sp>
        <p:nvSpPr>
          <p:cNvPr id="8" name="TextBox 7"/>
          <p:cNvSpPr txBox="1"/>
          <p:nvPr/>
        </p:nvSpPr>
        <p:spPr>
          <a:xfrm>
            <a:off x="489857" y="1609834"/>
            <a:ext cx="10718800" cy="646331"/>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Quantifier Elimination: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powerful </a:t>
            </a:r>
            <a:r>
              <a:rPr lang="en-US" dirty="0">
                <a:latin typeface="Times New Roman" panose="02020603050405020304" pitchFamily="18" charset="0"/>
                <a:cs typeface="Times New Roman" panose="02020603050405020304" pitchFamily="18" charset="0"/>
              </a:rPr>
              <a:t>technique </a:t>
            </a:r>
            <a:r>
              <a:rPr lang="en-US" dirty="0" smtClean="0">
                <a:latin typeface="Times New Roman" panose="02020603050405020304" pitchFamily="18" charset="0"/>
                <a:cs typeface="Times New Roman" panose="02020603050405020304" pitchFamily="18" charset="0"/>
              </a:rPr>
              <a:t>for gaining </a:t>
            </a:r>
            <a:r>
              <a:rPr lang="en-US" dirty="0">
                <a:latin typeface="Times New Roman" panose="02020603050405020304" pitchFamily="18" charset="0"/>
                <a:cs typeface="Times New Roman" panose="02020603050405020304" pitchFamily="18" charset="0"/>
              </a:rPr>
              <a:t>insight, through simplification, into problems involving</a:t>
            </a:r>
          </a:p>
          <a:p>
            <a:pPr algn="just"/>
            <a:r>
              <a:rPr lang="en-US" dirty="0">
                <a:latin typeface="Times New Roman" panose="02020603050405020304" pitchFamily="18" charset="0"/>
                <a:cs typeface="Times New Roman" panose="02020603050405020304" pitchFamily="18" charset="0"/>
              </a:rPr>
              <a:t>logic expressions in various </a:t>
            </a:r>
            <a:r>
              <a:rPr lang="en-US" dirty="0" smtClean="0">
                <a:latin typeface="Times New Roman" panose="02020603050405020304" pitchFamily="18" charset="0"/>
                <a:cs typeface="Times New Roman" panose="02020603050405020304" pitchFamily="18" charset="0"/>
              </a:rPr>
              <a:t>theories.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2243181" y="5260564"/>
                <a:ext cx="7212152" cy="984116"/>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effectLst/>
                              <a:latin typeface="Cambria Math" panose="02040503050406030204" pitchFamily="18" charset="0"/>
                              <a:cs typeface="Times New Roman" charset="0"/>
                            </a:rPr>
                          </m:ctrlPr>
                        </m:sSubPr>
                        <m:e>
                          <m:r>
                            <a:rPr lang="en-US" dirty="0">
                              <a:solidFill>
                                <a:schemeClr val="tx1"/>
                              </a:solidFill>
                              <a:effectLst/>
                              <a:latin typeface="Cambria Math" panose="02040503050406030204" pitchFamily="18" charset="0"/>
                              <a:cs typeface="Times New Roman" charset="0"/>
                            </a:rPr>
                            <m:t> </m:t>
                          </m:r>
                          <m:r>
                            <m:rPr>
                              <m:sty m:val="p"/>
                            </m:rPr>
                            <a:rPr lang="en-US" dirty="0">
                              <a:solidFill>
                                <a:schemeClr val="tx1"/>
                              </a:solidFill>
                              <a:effectLst/>
                              <a:latin typeface="Cambria Math" panose="02040503050406030204" pitchFamily="18" charset="0"/>
                              <a:cs typeface="Times New Roman" charset="0"/>
                            </a:rPr>
                            <m:t>P</m:t>
                          </m:r>
                        </m:e>
                        <m:sub>
                          <m:r>
                            <m:rPr>
                              <m:sty m:val="p"/>
                            </m:rPr>
                            <a:rPr lang="en-US" i="0" dirty="0">
                              <a:solidFill>
                                <a:schemeClr val="tx1"/>
                              </a:solidFill>
                              <a:effectLst/>
                              <a:latin typeface="Cambria Math" panose="02040503050406030204" pitchFamily="18" charset="0"/>
                              <a:cs typeface="Times New Roman" charset="0"/>
                            </a:rPr>
                            <m:t>strongest</m:t>
                          </m:r>
                        </m:sub>
                      </m:sSub>
                      <m:r>
                        <a:rPr lang="en-US" i="1" dirty="0">
                          <a:solidFill>
                            <a:schemeClr val="tx1"/>
                          </a:solidFill>
                          <a:effectLst/>
                          <a:latin typeface="Cambria Math" panose="02040503050406030204" pitchFamily="18" charset="0"/>
                          <a:cs typeface="Times New Roman" charset="0"/>
                        </a:rPr>
                        <m:t>= ∃ </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1</m:t>
                          </m:r>
                        </m:sub>
                      </m:sSub>
                      <m:r>
                        <a:rPr lang="en-US" b="0" i="1" dirty="0" smtClean="0">
                          <a:solidFill>
                            <a:schemeClr val="tx1"/>
                          </a:solidFill>
                          <a:effectLst/>
                          <a:latin typeface="Cambria Math" panose="02040503050406030204" pitchFamily="18" charset="0"/>
                          <a:cs typeface="Times New Roman" charset="0"/>
                        </a:rPr>
                        <m:t>…∃</m:t>
                      </m:r>
                      <m:sSub>
                        <m:sSubPr>
                          <m:ctrlPr>
                            <a:rPr lang="en-US" b="0" i="1" dirty="0" smtClean="0">
                              <a:solidFill>
                                <a:schemeClr val="tx1"/>
                              </a:solidFill>
                              <a:effectLst/>
                              <a:latin typeface="Cambria Math" panose="02040503050406030204" pitchFamily="18" charset="0"/>
                              <a:cs typeface="Times New Roman" charset="0"/>
                            </a:rPr>
                          </m:ctrlPr>
                        </m:sSubPr>
                        <m:e>
                          <m:r>
                            <a:rPr lang="en-US" b="0" i="1" dirty="0" smtClean="0">
                              <a:solidFill>
                                <a:schemeClr val="tx1"/>
                              </a:solidFill>
                              <a:effectLst/>
                              <a:latin typeface="Cambria Math" panose="02040503050406030204" pitchFamily="18" charset="0"/>
                              <a:cs typeface="Times New Roman" charset="0"/>
                            </a:rPr>
                            <m:t>𝑥</m:t>
                          </m:r>
                        </m:e>
                        <m:sub>
                          <m:r>
                            <a:rPr lang="en-US" b="0" i="1" dirty="0" smtClean="0">
                              <a:solidFill>
                                <a:schemeClr val="tx1"/>
                              </a:solidFill>
                              <a:effectLst/>
                              <a:latin typeface="Cambria Math" panose="02040503050406030204" pitchFamily="18" charset="0"/>
                              <a:cs typeface="Times New Roman" charset="0"/>
                            </a:rPr>
                            <m:t>𝑚</m:t>
                          </m:r>
                        </m:sub>
                      </m:sSub>
                      <m:d>
                        <m:dPr>
                          <m:ctrlPr>
                            <a:rPr lang="en-US" b="0" i="1" dirty="0" smtClean="0">
                              <a:solidFill>
                                <a:schemeClr val="tx1"/>
                              </a:solidFill>
                              <a:effectLst/>
                              <a:latin typeface="Cambria Math" panose="02040503050406030204" pitchFamily="18" charset="0"/>
                              <a:cs typeface="Times New Roman" charset="0"/>
                            </a:rPr>
                          </m:ctrlPr>
                        </m:dPr>
                        <m:e>
                          <m:nary>
                            <m:naryPr>
                              <m:chr m:val="⋀"/>
                              <m:ctrlPr>
                                <a:rPr lang="en-US" i="1" dirty="0">
                                  <a:latin typeface="Cambria Math" panose="02040503050406030204" pitchFamily="18" charset="0"/>
                                  <a:cs typeface="Times New Roman" charset="0"/>
                                </a:rPr>
                              </m:ctrlPr>
                            </m:naryPr>
                            <m:sub>
                              <m:r>
                                <m:rPr>
                                  <m:brk m:alnAt="23"/>
                                </m:rPr>
                                <a:rPr lang="en-US" i="1" dirty="0">
                                  <a:latin typeface="Cambria Math" panose="02040503050406030204" pitchFamily="18" charset="0"/>
                                  <a:cs typeface="Times New Roman" charset="0"/>
                                </a:rPr>
                                <m:t>𝑖</m:t>
                              </m:r>
                              <m:r>
                                <a:rPr lang="en-US" i="1" dirty="0">
                                  <a:latin typeface="Cambria Math" panose="02040503050406030204" pitchFamily="18" charset="0"/>
                                  <a:cs typeface="Times New Roman" charset="0"/>
                                </a:rPr>
                                <m:t>=1</m:t>
                              </m:r>
                            </m:sub>
                            <m:sup>
                              <m:r>
                                <a:rPr lang="en-US" b="0" i="1" dirty="0" smtClean="0">
                                  <a:latin typeface="Cambria Math" panose="02040503050406030204" pitchFamily="18" charset="0"/>
                                  <a:cs typeface="Times New Roman" charset="0"/>
                                </a:rPr>
                                <m:t>𝑁</m:t>
                              </m:r>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𝐴</m:t>
                                      </m:r>
                                    </m:e>
                                    <m:sub>
                                      <m:r>
                                        <a:rPr lang="en-US" i="1" dirty="0">
                                          <a:latin typeface="Cambria Math" panose="02040503050406030204" pitchFamily="18" charset="0"/>
                                          <a:cs typeface="Times New Roman" charset="0"/>
                                        </a:rPr>
                                        <m:t>𝑖</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𝐺</m:t>
                                      </m:r>
                                    </m:e>
                                    <m:sub>
                                      <m:r>
                                        <a:rPr lang="en-US" i="1" dirty="0">
                                          <a:latin typeface="Cambria Math" panose="02040503050406030204" pitchFamily="18" charset="0"/>
                                          <a:cs typeface="Times New Roman" charset="0"/>
                                        </a:rPr>
                                        <m:t>𝑖</m:t>
                                      </m:r>
                                    </m:sub>
                                  </m:sSub>
                                </m:e>
                              </m:d>
                            </m:e>
                          </m:nary>
                          <m:r>
                            <a:rPr lang="en-US" i="1" dirty="0">
                              <a:latin typeface="Cambria Math" panose="02040503050406030204" pitchFamily="18" charset="0"/>
                              <a:cs typeface="Times New Roman" charset="0"/>
                            </a:rPr>
                            <m:t>∧</m:t>
                          </m:r>
                          <m:nary>
                            <m:naryPr>
                              <m:chr m:val="⋀"/>
                              <m:supHide m:val="on"/>
                              <m:ctrlPr>
                                <a:rPr lang="en-US" i="1" dirty="0">
                                  <a:latin typeface="Cambria Math" panose="02040503050406030204" pitchFamily="18" charset="0"/>
                                  <a:cs typeface="Times New Roman" charset="0"/>
                                </a:rPr>
                              </m:ctrlPr>
                            </m:naryPr>
                            <m:sub>
                              <m:d>
                                <m:dPr>
                                  <m:ctrlPr>
                                    <a:rPr lang="en-US" i="1" dirty="0">
                                      <a:latin typeface="Cambria Math" panose="02040503050406030204" pitchFamily="18" charset="0"/>
                                      <a:cs typeface="Times New Roman" charset="0"/>
                                    </a:rPr>
                                  </m:ctrlPr>
                                </m:dPr>
                                <m:e>
                                  <m:r>
                                    <m:rPr>
                                      <m:brk m:alnAt="7"/>
                                    </m:rPr>
                                    <a:rPr lang="en-US" i="1" dirty="0">
                                      <a:latin typeface="Cambria Math" panose="02040503050406030204" pitchFamily="18" charset="0"/>
                                      <a:cs typeface="Times New Roman" charset="0"/>
                                    </a:rPr>
                                    <m:t>𝑝</m:t>
                                  </m:r>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𝑞</m:t>
                                  </m:r>
                                </m:e>
                              </m:d>
                              <m:r>
                                <a:rPr lang="en-US" i="1" dirty="0">
                                  <a:latin typeface="Cambria Math" panose="02040503050406030204" pitchFamily="18" charset="0"/>
                                  <a:cs typeface="Times New Roman" charset="0"/>
                                </a:rPr>
                                <m:t>∈</m:t>
                              </m:r>
                              <m:r>
                                <a:rPr lang="en-US" i="1" dirty="0">
                                  <a:latin typeface="Cambria Math" panose="02040503050406030204" pitchFamily="18" charset="0"/>
                                  <a:cs typeface="Times New Roman" charset="0"/>
                                </a:rPr>
                                <m:t>𝐶</m:t>
                              </m:r>
                              <m:r>
                                <a:rPr lang="en-US" i="1" dirty="0">
                                  <a:latin typeface="Cambria Math" panose="02040503050406030204" pitchFamily="18" charset="0"/>
                                  <a:cs typeface="Times New Roman" charset="0"/>
                                </a:rPr>
                                <m:t> </m:t>
                              </m:r>
                            </m:sub>
                            <m:sup/>
                            <m:e>
                              <m:d>
                                <m:dPr>
                                  <m:ctrlPr>
                                    <a:rPr lang="en-US" i="1" dirty="0" smtClean="0">
                                      <a:latin typeface="Cambria Math" panose="02040503050406030204" pitchFamily="18" charset="0"/>
                                      <a:cs typeface="Times New Roman" charset="0"/>
                                    </a:rPr>
                                  </m:ctrlPr>
                                </m:dPr>
                                <m:e>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𝑝</m:t>
                                      </m:r>
                                    </m:sub>
                                  </m:sSub>
                                  <m:r>
                                    <a:rPr lang="en-US" i="1" dirty="0">
                                      <a:latin typeface="Cambria Math" panose="02040503050406030204" pitchFamily="18" charset="0"/>
                                      <a:cs typeface="Times New Roman" charset="0"/>
                                    </a:rPr>
                                    <m:t>=</m:t>
                                  </m:r>
                                  <m:sSub>
                                    <m:sSubPr>
                                      <m:ctrlPr>
                                        <a:rPr lang="en-US" i="1" dirty="0">
                                          <a:latin typeface="Cambria Math" panose="02040503050406030204" pitchFamily="18" charset="0"/>
                                          <a:cs typeface="Times New Roman" charset="0"/>
                                        </a:rPr>
                                      </m:ctrlPr>
                                    </m:sSubPr>
                                    <m:e>
                                      <m:r>
                                        <a:rPr lang="en-US" i="1" dirty="0">
                                          <a:latin typeface="Cambria Math" panose="02040503050406030204" pitchFamily="18" charset="0"/>
                                          <a:cs typeface="Times New Roman" charset="0"/>
                                        </a:rPr>
                                        <m:t>𝑥</m:t>
                                      </m:r>
                                    </m:e>
                                    <m:sub>
                                      <m:r>
                                        <a:rPr lang="en-US" i="1" dirty="0">
                                          <a:latin typeface="Cambria Math" panose="02040503050406030204" pitchFamily="18" charset="0"/>
                                          <a:cs typeface="Times New Roman" charset="0"/>
                                        </a:rPr>
                                        <m:t>𝑞</m:t>
                                      </m:r>
                                    </m:sub>
                                  </m:sSub>
                                </m:e>
                              </m:d>
                            </m:e>
                          </m:nary>
                        </m:e>
                      </m:d>
                    </m:oMath>
                  </m:oMathPara>
                </a14:m>
                <a:r>
                  <a:rPr lang="en-US" dirty="0" smtClean="0">
                    <a:solidFill>
                      <a:schemeClr val="tx1"/>
                    </a:solidFill>
                    <a:effectLst/>
                  </a:rPr>
                  <a:t/>
                </a:r>
                <a:br>
                  <a:rPr lang="en-US" dirty="0" smtClean="0">
                    <a:solidFill>
                      <a:schemeClr val="tx1"/>
                    </a:solidFill>
                    <a:effectLst/>
                  </a:rPr>
                </a:br>
                <a:endParaRPr lang="en-US" sz="1600" dirty="0">
                  <a:solidFill>
                    <a:schemeClr val="tx1"/>
                  </a:solidFill>
                  <a:effectLst/>
                </a:endParaRPr>
              </a:p>
            </p:txBody>
          </p:sp>
        </mc:Choice>
        <mc:Fallback xmlns="">
          <p:sp>
            <p:nvSpPr>
              <p:cNvPr id="9" name="Rectangle 8"/>
              <p:cNvSpPr>
                <a:spLocks noRot="1" noChangeAspect="1" noMove="1" noResize="1" noEditPoints="1" noAdjustHandles="1" noChangeArrowheads="1" noChangeShapeType="1" noTextEdit="1"/>
              </p:cNvSpPr>
              <p:nvPr/>
            </p:nvSpPr>
            <p:spPr>
              <a:xfrm>
                <a:off x="2243181" y="5260564"/>
                <a:ext cx="7212152" cy="98411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906859" y="2880503"/>
                <a:ext cx="5559727" cy="1221745"/>
              </a:xfrm>
              <a:prstGeom prst="rect">
                <a:avLst/>
              </a:prstGeom>
            </p:spPr>
            <p:txBody>
              <a:bodyPr wrap="none">
                <a:spAutoFit/>
              </a:bodyPr>
              <a:lstStyle/>
              <a:p>
                <a:r>
                  <a:rPr lang="en-US" b="0" i="0" dirty="0" smtClean="0">
                    <a:latin typeface="Times New Roman" panose="02020603050405020304" pitchFamily="18" charset="0"/>
                    <a:cs typeface="Times New Roman" panose="02020603050405020304" pitchFamily="18" charset="0"/>
                  </a:rPr>
                  <a:t>Component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oMath>
                </a14:m>
                <a:r>
                  <a:rPr lang="en-US" dirty="0" smtClean="0"/>
                  <a:t/>
                </a:r>
                <a:br>
                  <a:rPr lang="en-US" dirty="0" smtClean="0"/>
                </a:br>
                <a:r>
                  <a:rPr lang="en-US" b="0" i="0" dirty="0" smtClean="0">
                    <a:latin typeface="Times New Roman" panose="02020603050405020304" pitchFamily="18" charset="0"/>
                    <a:cs typeface="Times New Roman" panose="02020603050405020304" pitchFamily="18" charset="0"/>
                  </a:rPr>
                  <a:t>System variables:</a:t>
                </a:r>
                <a:r>
                  <a:rPr lang="en-US" b="0" i="0" dirty="0" smtClean="0">
                    <a:latin typeface="+mj-lt"/>
                  </a:rPr>
                  <a: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Component contracts:</a:t>
                </a:r>
                <a:r>
                  <a:rPr lang="en-US" b="0" i="0" dirty="0" smtClean="0">
                    <a:latin typeface="+mj-lt"/>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𝑁</m:t>
                    </m:r>
                  </m:oMath>
                </a14:m>
                <a:r>
                  <a:rPr lang="en-US" b="0" dirty="0" smtClean="0"/>
                  <a:t/>
                </a:r>
                <a:br>
                  <a:rPr lang="en-US" b="0" dirty="0" smtClean="0"/>
                </a:br>
                <a:r>
                  <a:rPr lang="en-US" b="0" i="0" dirty="0" smtClean="0">
                    <a:latin typeface="Times New Roman" panose="02020603050405020304" pitchFamily="18" charset="0"/>
                    <a:cs typeface="Times New Roman" panose="02020603050405020304" pitchFamily="18" charset="0"/>
                  </a:rPr>
                  <a:t>Connectivity set:</a:t>
                </a:r>
                <a:r>
                  <a:rPr lang="en-US" b="0" i="0" dirty="0" smtClean="0">
                    <a:latin typeface="+mj-lt"/>
                  </a:rPr>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𝑐𝑜𝑛𝑛𝑒𝑐𝑡𝑠</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𝑞</m:t>
                        </m:r>
                      </m:sub>
                    </m:sSub>
                    <m:r>
                      <a:rPr lang="en-US" b="0" i="1" smtClean="0">
                        <a:latin typeface="Cambria Math" panose="02040503050406030204" pitchFamily="18" charset="0"/>
                      </a:rPr>
                      <m:t> }</m:t>
                    </m:r>
                  </m:oMath>
                </a14:m>
                <a:endParaRPr 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4906859" y="2880503"/>
                <a:ext cx="5559727" cy="1221745"/>
              </a:xfrm>
              <a:prstGeom prst="rect">
                <a:avLst/>
              </a:prstGeom>
              <a:blipFill rotWithShape="0">
                <a:blip r:embed="rId4"/>
                <a:stretch>
                  <a:fillRect l="-987" t="-3500" b="-5500"/>
                </a:stretch>
              </a:blipFill>
            </p:spPr>
            <p:txBody>
              <a:bodyPr/>
              <a:lstStyle/>
              <a:p>
                <a:r>
                  <a:rPr lang="en-US">
                    <a:noFill/>
                  </a:rPr>
                  <a:t> </a:t>
                </a:r>
              </a:p>
            </p:txBody>
          </p:sp>
        </mc:Fallback>
      </mc:AlternateContent>
      <p:sp>
        <p:nvSpPr>
          <p:cNvPr id="11" name="Rectangle 10"/>
          <p:cNvSpPr/>
          <p:nvPr/>
        </p:nvSpPr>
        <p:spPr>
          <a:xfrm>
            <a:off x="489857" y="4997553"/>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Theorem: </a:t>
            </a:r>
            <a:r>
              <a:rPr lang="en-US" dirty="0">
                <a:latin typeface="Times New Roman" panose="02020603050405020304" pitchFamily="18" charset="0"/>
                <a:cs typeface="Times New Roman" panose="02020603050405020304" pitchFamily="18" charset="0"/>
              </a:rPr>
              <a:t>The strongest system property, </a:t>
            </a:r>
            <a:r>
              <a:rPr lang="en-US" dirty="0" smtClean="0">
                <a:latin typeface="Times New Roman" panose="02020603050405020304" pitchFamily="18" charset="0"/>
                <a:cs typeface="Times New Roman" panose="02020603050405020304" pitchFamily="18" charset="0"/>
              </a:rPr>
              <a:t>established upon </a:t>
            </a:r>
            <a:r>
              <a:rPr lang="en-US" dirty="0">
                <a:latin typeface="Times New Roman" panose="02020603050405020304" pitchFamily="18" charset="0"/>
                <a:cs typeface="Times New Roman" panose="02020603050405020304" pitchFamily="18" charset="0"/>
              </a:rPr>
              <a:t>the component contracts and </a:t>
            </a:r>
            <a:r>
              <a:rPr lang="en-US" dirty="0" smtClean="0">
                <a:latin typeface="Times New Roman" panose="02020603050405020304" pitchFamily="18" charset="0"/>
                <a:cs typeface="Times New Roman" panose="02020603050405020304" pitchFamily="18" charset="0"/>
              </a:rPr>
              <a:t>connectivity is given by:</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3248417" y="4522230"/>
                <a:ext cx="5201680" cy="41524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kern="0" dirty="0">
                          <a:latin typeface="Cambria Math" panose="02040503050406030204" pitchFamily="18" charset="0"/>
                          <a:cs typeface="Times New Roman" charset="0"/>
                        </a:rPr>
                        <m:t>∀ </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𝑚</m:t>
                          </m:r>
                          <m:r>
                            <a:rPr lang="en-US" i="1" kern="0" dirty="0">
                              <a:latin typeface="Cambria Math" panose="02040503050406030204" pitchFamily="18" charset="0"/>
                              <a:cs typeface="Times New Roman" charset="0"/>
                            </a:rPr>
                            <m:t>+1</m:t>
                          </m:r>
                        </m:sub>
                      </m:sSub>
                      <m:r>
                        <a:rPr lang="en-US" i="1" kern="0" dirty="0">
                          <a:latin typeface="Cambria Math" panose="02040503050406030204" pitchFamily="18" charset="0"/>
                          <a:cs typeface="Times New Roman" charset="0"/>
                        </a:rPr>
                        <m:t>…∀</m:t>
                      </m:r>
                      <m:sSub>
                        <m:sSubPr>
                          <m:ctrlPr>
                            <a:rPr lang="en-US" i="1" kern="0" dirty="0">
                              <a:latin typeface="Cambria Math" panose="02040503050406030204" pitchFamily="18" charset="0"/>
                              <a:cs typeface="Times New Roman" charset="0"/>
                            </a:rPr>
                          </m:ctrlPr>
                        </m:sSubPr>
                        <m:e>
                          <m:r>
                            <a:rPr lang="en-US" i="1" kern="0" dirty="0">
                              <a:latin typeface="Cambria Math" panose="02040503050406030204" pitchFamily="18" charset="0"/>
                              <a:cs typeface="Times New Roman" charset="0"/>
                            </a:rPr>
                            <m:t>𝑥</m:t>
                          </m:r>
                        </m:e>
                        <m:sub>
                          <m:r>
                            <a:rPr lang="en-US" i="1" kern="0" dirty="0">
                              <a:latin typeface="Cambria Math" panose="02040503050406030204" pitchFamily="18" charset="0"/>
                              <a:cs typeface="Times New Roman" charset="0"/>
                            </a:rPr>
                            <m:t>𝑛</m:t>
                          </m:r>
                        </m:sub>
                      </m:sSub>
                      <m:r>
                        <a:rPr lang="en-US" i="1" kern="0" dirty="0">
                          <a:latin typeface="Cambria Math" panose="02040503050406030204" pitchFamily="18" charset="0"/>
                          <a:cs typeface="Times New Roman" charset="0"/>
                        </a:rPr>
                        <m:t> </m:t>
                      </m:r>
                      <m:d>
                        <m:dPr>
                          <m:ctrlPr>
                            <a:rPr lang="en-US" i="1" kern="0" dirty="0">
                              <a:latin typeface="Cambria Math" panose="02040503050406030204" pitchFamily="18" charset="0"/>
                              <a:cs typeface="Times New Roman" charset="0"/>
                            </a:rPr>
                          </m:ctrlPr>
                        </m:dPr>
                        <m:e>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strongest</m:t>
                              </m:r>
                            </m:sub>
                          </m:sSub>
                          <m:r>
                            <m:rPr>
                              <m:nor/>
                            </m:rPr>
                            <a:rPr lang="en-US" kern="0">
                              <a:latin typeface="Garamond"/>
                              <a:cs typeface="Arial"/>
                            </a:rPr>
                            <m:t>⇒ </m:t>
                          </m:r>
                          <m:sSub>
                            <m:sSubPr>
                              <m:ctrlPr>
                                <a:rPr lang="en-US" i="1" kern="0" dirty="0">
                                  <a:latin typeface="Cambria Math" panose="02040503050406030204" pitchFamily="18" charset="0"/>
                                  <a:cs typeface="Times New Roman" charset="0"/>
                                </a:rPr>
                              </m:ctrlPr>
                            </m:sSubPr>
                            <m:e>
                              <m:r>
                                <m:rPr>
                                  <m:sty m:val="p"/>
                                </m:rPr>
                                <a:rPr lang="en-US" kern="0" dirty="0">
                                  <a:latin typeface="Cambria Math" panose="02040503050406030204" pitchFamily="18" charset="0"/>
                                  <a:cs typeface="Times New Roman" charset="0"/>
                                </a:rPr>
                                <m:t>P</m:t>
                              </m:r>
                            </m:e>
                            <m:sub>
                              <m:r>
                                <m:rPr>
                                  <m:sty m:val="p"/>
                                </m:rPr>
                                <a:rPr lang="en-US" kern="0" dirty="0">
                                  <a:latin typeface="Cambria Math" panose="02040503050406030204" pitchFamily="18" charset="0"/>
                                  <a:cs typeface="Times New Roman" charset="0"/>
                                </a:rPr>
                                <m:t>postulated</m:t>
                              </m:r>
                            </m:sub>
                          </m:sSub>
                        </m:e>
                      </m:d>
                      <m:r>
                        <a:rPr lang="en-US" i="1" kern="0" dirty="0">
                          <a:latin typeface="Cambria Math" panose="02040503050406030204" pitchFamily="18" charset="0"/>
                          <a:cs typeface="Times New Roman" charset="0"/>
                        </a:rPr>
                        <m:t>=</m:t>
                      </m:r>
                      <m:r>
                        <a:rPr lang="en-US" i="1" kern="0" dirty="0">
                          <a:latin typeface="Cambria Math" panose="02040503050406030204" pitchFamily="18" charset="0"/>
                          <a:cs typeface="Times New Roman" charset="0"/>
                        </a:rPr>
                        <m:t>𝑡𝑟𝑢𝑒</m:t>
                      </m:r>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3248417" y="4522230"/>
                <a:ext cx="5201680" cy="415242"/>
              </a:xfrm>
              <a:prstGeom prst="rect">
                <a:avLst/>
              </a:prstGeom>
              <a:blipFill rotWithShape="0">
                <a:blip r:embed="rId5"/>
                <a:stretch>
                  <a:fillRect b="-8824"/>
                </a:stretch>
              </a:blipFill>
            </p:spPr>
            <p:txBody>
              <a:bodyPr/>
              <a:lstStyle/>
              <a:p>
                <a:r>
                  <a:rPr lang="en-US">
                    <a:noFill/>
                  </a:rPr>
                  <a:t> </a:t>
                </a:r>
              </a:p>
            </p:txBody>
          </p:sp>
        </mc:Fallback>
      </mc:AlternateContent>
      <p:sp>
        <p:nvSpPr>
          <p:cNvPr id="13" name="Rectangle 12"/>
          <p:cNvSpPr/>
          <p:nvPr/>
        </p:nvSpPr>
        <p:spPr>
          <a:xfrm>
            <a:off x="489857" y="4122858"/>
            <a:ext cx="107188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Prove postulated system property from the strongest system property:</a:t>
            </a:r>
            <a:endParaRPr lang="en-US" dirty="0"/>
          </a:p>
        </p:txBody>
      </p:sp>
      <mc:AlternateContent xmlns:mc="http://schemas.openxmlformats.org/markup-compatibility/2006" xmlns:a14="http://schemas.microsoft.com/office/drawing/2010/main">
        <mc:Choice Requires="a14">
          <p:sp>
            <p:nvSpPr>
              <p:cNvPr id="14" name="Rectangle 13"/>
              <p:cNvSpPr/>
              <p:nvPr/>
            </p:nvSpPr>
            <p:spPr>
              <a:xfrm>
                <a:off x="1547188" y="3306709"/>
                <a:ext cx="3169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𝑆𝑦𝑠</m:t>
                      </m:r>
                      <m:r>
                        <a:rPr lang="en-US" b="0" i="1" smtClean="0">
                          <a:latin typeface="Cambria Math" panose="02040503050406030204" pitchFamily="18" charset="0"/>
                        </a:rPr>
                        <m:t>≔</m:t>
                      </m:r>
                      <m:r>
                        <a:rPr lang="en-US" b="0" i="1" smtClean="0">
                          <a:latin typeface="Cambria Math" panose="02040503050406030204" pitchFamily="18" charset="0"/>
                        </a:rPr>
                        <m:t>𝐶𝑜𝑚𝑝</m:t>
                      </m:r>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m:oMathPara>
                </a14:m>
                <a:endParaRPr lang="en-US" dirty="0" smtClean="0"/>
              </a:p>
            </p:txBody>
          </p:sp>
        </mc:Choice>
        <mc:Fallback xmlns="">
          <p:sp>
            <p:nvSpPr>
              <p:cNvPr id="14" name="Rectangle 13"/>
              <p:cNvSpPr>
                <a:spLocks noRot="1" noChangeAspect="1" noMove="1" noResize="1" noEditPoints="1" noAdjustHandles="1" noChangeArrowheads="1" noChangeShapeType="1" noTextEdit="1"/>
              </p:cNvSpPr>
              <p:nvPr/>
            </p:nvSpPr>
            <p:spPr>
              <a:xfrm>
                <a:off x="1547188" y="3306709"/>
                <a:ext cx="3169329" cy="369332"/>
              </a:xfrm>
              <a:prstGeom prst="rect">
                <a:avLst/>
              </a:prstGeom>
              <a:blipFill rotWithShape="0">
                <a:blip r:embed="rId6"/>
                <a:stretch>
                  <a:fillRect b="-13115"/>
                </a:stretch>
              </a:blipFill>
            </p:spPr>
            <p:txBody>
              <a:bodyPr/>
              <a:lstStyle/>
              <a:p>
                <a:r>
                  <a:rPr lang="en-US">
                    <a:noFill/>
                  </a:rPr>
                  <a:t> </a:t>
                </a:r>
              </a:p>
            </p:txBody>
          </p:sp>
        </mc:Fallback>
      </mc:AlternateContent>
      <p:sp>
        <p:nvSpPr>
          <p:cNvPr id="16" name="Rectangle 15"/>
          <p:cNvSpPr/>
          <p:nvPr/>
        </p:nvSpPr>
        <p:spPr>
          <a:xfrm>
            <a:off x="2556356" y="3252133"/>
            <a:ext cx="6287069" cy="81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AGREE contracts can be composed into a system-level contract</a:t>
            </a:r>
            <a:endParaRPr lang="en-US" b="1" i="1" dirty="0"/>
          </a:p>
        </p:txBody>
      </p:sp>
    </p:spTree>
    <p:extLst>
      <p:ext uri="{BB962C8B-B14F-4D97-AF65-F5344CB8AC3E}">
        <p14:creationId xmlns:p14="http://schemas.microsoft.com/office/powerpoint/2010/main" val="2306198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AADL model with finite memory</a:t>
            </a:r>
            <a:endParaRPr lang="en-US" dirty="0"/>
          </a:p>
        </p:txBody>
      </p:sp>
      <p:sp>
        <p:nvSpPr>
          <p:cNvPr id="4" name="TextBox 3"/>
          <p:cNvSpPr txBox="1"/>
          <p:nvPr/>
        </p:nvSpPr>
        <p:spPr>
          <a:xfrm>
            <a:off x="552546" y="1508235"/>
            <a:ext cx="10718800" cy="369332"/>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Time-dependent contract composition:</a:t>
            </a:r>
            <a:r>
              <a:rPr lang="en-US" dirty="0" smtClean="0">
                <a:latin typeface="Times New Roman" panose="02020603050405020304" pitchFamily="18" charset="0"/>
                <a:cs typeface="Times New Roman" panose="02020603050405020304" pitchFamily="18" charset="0"/>
              </a:rPr>
              <a:t> Finding invariant for loop structure such as counter/timer/filter/etc.</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bwMode="auto">
          <a:xfrm>
            <a:off x="3024050" y="2083986"/>
            <a:ext cx="6667499" cy="11751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ounded Rectangle 5"/>
          <p:cNvSpPr/>
          <p:nvPr/>
        </p:nvSpPr>
        <p:spPr bwMode="auto">
          <a:xfrm>
            <a:off x="4206673" y="2192671"/>
            <a:ext cx="1393812" cy="6370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b="1" dirty="0" smtClean="0">
                <a:solidFill>
                  <a:srgbClr val="FF0000"/>
                </a:solidFill>
                <a:latin typeface="Times New Roman" panose="02020603050405020304" pitchFamily="18" charset="0"/>
                <a:cs typeface="Times New Roman" panose="02020603050405020304" pitchFamily="18" charset="0"/>
              </a:rPr>
              <a:t>CNTRL</a:t>
            </a:r>
            <a:endParaRPr kumimoji="0" lang="en-US" sz="36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7" name="Rounded Rectangle 6"/>
          <p:cNvSpPr/>
          <p:nvPr/>
        </p:nvSpPr>
        <p:spPr bwMode="auto">
          <a:xfrm>
            <a:off x="7211977" y="2192671"/>
            <a:ext cx="1460165" cy="6370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000" b="1" dirty="0" smtClean="0">
                <a:solidFill>
                  <a:srgbClr val="FF0000"/>
                </a:solidFill>
                <a:latin typeface="Times New Roman" panose="02020603050405020304" pitchFamily="18" charset="0"/>
                <a:cs typeface="Times New Roman" panose="02020603050405020304" pitchFamily="18" charset="0"/>
              </a:rPr>
              <a:t>THROT</a:t>
            </a:r>
            <a:endParaRPr kumimoji="0" lang="en-US" sz="28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p:txBody>
      </p:sp>
      <p:cxnSp>
        <p:nvCxnSpPr>
          <p:cNvPr id="8" name="Straight Arrow Connector 7"/>
          <p:cNvCxnSpPr>
            <a:stCxn id="6" idx="3"/>
            <a:endCxn id="7" idx="1"/>
          </p:cNvCxnSpPr>
          <p:nvPr/>
        </p:nvCxnSpPr>
        <p:spPr bwMode="auto">
          <a:xfrm>
            <a:off x="5600485" y="2511177"/>
            <a:ext cx="1611492"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9" name="Straight Arrow Connector 8"/>
          <p:cNvCxnSpPr>
            <a:stCxn id="7" idx="3"/>
          </p:cNvCxnSpPr>
          <p:nvPr/>
        </p:nvCxnSpPr>
        <p:spPr bwMode="auto">
          <a:xfrm>
            <a:off x="8672142" y="2511177"/>
            <a:ext cx="1019407"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10" name="Straight Arrow Connector 9"/>
          <p:cNvCxnSpPr/>
          <p:nvPr/>
        </p:nvCxnSpPr>
        <p:spPr bwMode="auto">
          <a:xfrm>
            <a:off x="3024050" y="2354869"/>
            <a:ext cx="1182623"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cxnSp>
        <p:nvCxnSpPr>
          <p:cNvPr id="11" name="Straight Connector 10"/>
          <p:cNvCxnSpPr/>
          <p:nvPr/>
        </p:nvCxnSpPr>
        <p:spPr>
          <a:xfrm>
            <a:off x="3838118" y="3126263"/>
            <a:ext cx="51362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974344" y="2511177"/>
            <a:ext cx="0" cy="615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40794" y="2704232"/>
            <a:ext cx="0" cy="42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bwMode="auto">
          <a:xfrm>
            <a:off x="3838118" y="2704232"/>
            <a:ext cx="389232" cy="0"/>
          </a:xfrm>
          <a:prstGeom prst="straightConnector1">
            <a:avLst/>
          </a:prstGeom>
          <a:solidFill>
            <a:schemeClr val="accent1"/>
          </a:solidFill>
          <a:ln w="19050" cap="flat" cmpd="sng" algn="ctr">
            <a:solidFill>
              <a:schemeClr val="tx1"/>
            </a:solidFill>
            <a:prstDash val="solid"/>
            <a:round/>
            <a:headEnd type="none" w="med" len="med"/>
            <a:tailEnd type="arrow" w="med" len="med"/>
          </a:ln>
          <a:effectLst/>
        </p:spPr>
      </p:cxnSp>
      <p:sp>
        <p:nvSpPr>
          <p:cNvPr id="15" name="Rectangle 14"/>
          <p:cNvSpPr/>
          <p:nvPr/>
        </p:nvSpPr>
        <p:spPr>
          <a:xfrm>
            <a:off x="3023918" y="2088098"/>
            <a:ext cx="802720"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Target.val</a:t>
            </a:r>
            <a:endParaRPr lang="en-US" sz="1200" baseline="-25000" dirty="0">
              <a:latin typeface="Times New Roman" panose="02020603050405020304" pitchFamily="18" charset="0"/>
              <a:cs typeface="Times New Roman" panose="02020603050405020304" pitchFamily="18" charset="0"/>
            </a:endParaRPr>
          </a:p>
        </p:txBody>
      </p:sp>
      <p:sp>
        <p:nvSpPr>
          <p:cNvPr id="16" name="Rectangle 15"/>
          <p:cNvSpPr/>
          <p:nvPr/>
        </p:nvSpPr>
        <p:spPr>
          <a:xfrm>
            <a:off x="5772094" y="2221774"/>
            <a:ext cx="1127232"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Actuator_Input</a:t>
            </a:r>
            <a:endParaRPr lang="en-US" sz="1200" baseline="-25000" dirty="0">
              <a:latin typeface="Times New Roman" panose="02020603050405020304" pitchFamily="18" charset="0"/>
              <a:cs typeface="Times New Roman" panose="02020603050405020304" pitchFamily="18" charset="0"/>
            </a:endParaRPr>
          </a:p>
        </p:txBody>
      </p:sp>
      <p:sp>
        <p:nvSpPr>
          <p:cNvPr id="17" name="Rectangle 16"/>
          <p:cNvSpPr/>
          <p:nvPr/>
        </p:nvSpPr>
        <p:spPr>
          <a:xfrm>
            <a:off x="8636490" y="2237163"/>
            <a:ext cx="824265"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Actual.val</a:t>
            </a:r>
            <a:endParaRPr lang="en-US" sz="1200" baseline="-250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3"/>
          <a:srcRect r="7193"/>
          <a:stretch/>
        </p:blipFill>
        <p:spPr>
          <a:xfrm>
            <a:off x="552546" y="3442998"/>
            <a:ext cx="5669996" cy="1408628"/>
          </a:xfrm>
          <a:prstGeom prst="rect">
            <a:avLst/>
          </a:prstGeom>
        </p:spPr>
      </p:pic>
      <p:pic>
        <p:nvPicPr>
          <p:cNvPr id="19" name="Picture 18"/>
          <p:cNvPicPr>
            <a:picLocks noChangeAspect="1"/>
          </p:cNvPicPr>
          <p:nvPr/>
        </p:nvPicPr>
        <p:blipFill rotWithShape="1">
          <a:blip r:embed="rId4"/>
          <a:srcRect r="6657"/>
          <a:stretch/>
        </p:blipFill>
        <p:spPr>
          <a:xfrm>
            <a:off x="552546" y="5101391"/>
            <a:ext cx="5047939" cy="422762"/>
          </a:xfrm>
          <a:prstGeom prst="rect">
            <a:avLst/>
          </a:prstGeom>
        </p:spPr>
      </p:pic>
      <p:sp>
        <p:nvSpPr>
          <p:cNvPr id="20" name="Rectangle 19"/>
          <p:cNvSpPr/>
          <p:nvPr/>
        </p:nvSpPr>
        <p:spPr>
          <a:xfrm>
            <a:off x="2805464" y="3456991"/>
            <a:ext cx="1032654" cy="369332"/>
          </a:xfrm>
          <a:prstGeom prst="rect">
            <a:avLst/>
          </a:prstGeom>
        </p:spPr>
        <p:txBody>
          <a:bodyPr wrap="none">
            <a:spAutoFit/>
          </a:bodyPr>
          <a:lstStyle/>
          <a:p>
            <a:pPr algn="ctr"/>
            <a:r>
              <a:rPr lang="en-US" b="1" dirty="0" smtClean="0">
                <a:solidFill>
                  <a:srgbClr val="C00000"/>
                </a:solidFill>
                <a:latin typeface="Verdana" pitchFamily="34" charset="0"/>
              </a:rPr>
              <a:t>CNTRL</a:t>
            </a:r>
            <a:endParaRPr lang="en-US" b="1" dirty="0">
              <a:solidFill>
                <a:srgbClr val="C00000"/>
              </a:solidFill>
              <a:latin typeface="Verdana" pitchFamily="34" charset="0"/>
            </a:endParaRPr>
          </a:p>
        </p:txBody>
      </p:sp>
      <p:sp>
        <p:nvSpPr>
          <p:cNvPr id="21" name="Rectangle 20"/>
          <p:cNvSpPr/>
          <p:nvPr/>
        </p:nvSpPr>
        <p:spPr>
          <a:xfrm>
            <a:off x="2805464" y="4857423"/>
            <a:ext cx="1069524" cy="369332"/>
          </a:xfrm>
          <a:prstGeom prst="rect">
            <a:avLst/>
          </a:prstGeom>
        </p:spPr>
        <p:txBody>
          <a:bodyPr wrap="none">
            <a:spAutoFit/>
          </a:bodyPr>
          <a:lstStyle/>
          <a:p>
            <a:r>
              <a:rPr lang="en-US" b="1" dirty="0">
                <a:solidFill>
                  <a:srgbClr val="C00000"/>
                </a:solidFill>
                <a:latin typeface="Verdana" pitchFamily="34" charset="0"/>
              </a:rPr>
              <a:t>THROT</a:t>
            </a:r>
            <a:endParaRPr lang="en-US" dirty="0"/>
          </a:p>
        </p:txBody>
      </p:sp>
      <p:sp>
        <p:nvSpPr>
          <p:cNvPr id="22" name="Rectangle 21"/>
          <p:cNvSpPr/>
          <p:nvPr/>
        </p:nvSpPr>
        <p:spPr>
          <a:xfrm>
            <a:off x="4331398" y="3440057"/>
            <a:ext cx="6191118" cy="830997"/>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Strongest system property (difference equation) by QE:</a:t>
            </a:r>
          </a:p>
          <a:p>
            <a:r>
              <a:rPr lang="en-US" sz="1600" dirty="0" smtClean="0">
                <a:latin typeface="Times New Roman" panose="02020603050405020304" pitchFamily="18" charset="0"/>
                <a:cs typeface="Times New Roman" panose="02020603050405020304" pitchFamily="18" charset="0"/>
              </a:rPr>
              <a:t>(1) Backward propagation from system output to determine system order</a:t>
            </a:r>
          </a:p>
          <a:p>
            <a:r>
              <a:rPr lang="en-US" sz="1600" dirty="0" smtClean="0">
                <a:latin typeface="Times New Roman" panose="02020603050405020304" pitchFamily="18" charset="0"/>
                <a:cs typeface="Times New Roman" panose="02020603050405020304" pitchFamily="18" charset="0"/>
              </a:rPr>
              <a:t>(2) Shifting component expressions accordingly for composition </a:t>
            </a:r>
            <a:endParaRPr lang="en-US" sz="1600" dirty="0"/>
          </a:p>
        </p:txBody>
      </p:sp>
      <mc:AlternateContent xmlns:mc="http://schemas.openxmlformats.org/markup-compatibility/2006" xmlns:a14="http://schemas.microsoft.com/office/drawing/2010/main">
        <mc:Choice Requires="a14">
          <p:sp>
            <p:nvSpPr>
              <p:cNvPr id="23" name="TextBox 22"/>
              <p:cNvSpPr txBox="1"/>
              <p:nvPr/>
            </p:nvSpPr>
            <p:spPr>
              <a:xfrm>
                <a:off x="4354533" y="4311873"/>
                <a:ext cx="78374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a:rPr lang="en-US" sz="1400" b="1" i="0" smtClean="0">
                          <a:solidFill>
                            <a:schemeClr val="tx1"/>
                          </a:solidFill>
                          <a:latin typeface="Cambria Math" panose="02040503050406030204" pitchFamily="18" charset="0"/>
                        </a:rPr>
                        <m:t>𝟎</m:t>
                      </m:r>
                      <m:r>
                        <a:rPr lang="en-US" sz="1400" b="1" i="0"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𝟗𝟖𝐩𝐫𝐞𝐯</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e>
                      </m:d>
                      <m:r>
                        <a:rPr lang="en-US" sz="1400" b="1" i="0" smtClean="0">
                          <a:solidFill>
                            <a:srgbClr val="990099"/>
                          </a:solidFill>
                          <a:latin typeface="Cambria Math" panose="02040503050406030204" pitchFamily="18" charset="0"/>
                        </a:rPr>
                        <m:t>+</m:t>
                      </m:r>
                      <m:r>
                        <a:rPr lang="en-US" sz="1400" b="0" i="0" smtClean="0">
                          <a:solidFill>
                            <a:schemeClr val="tx1"/>
                          </a:solidFill>
                          <a:latin typeface="Cambria Math" panose="02040503050406030204" pitchFamily="18" charset="0"/>
                        </a:rPr>
                        <m:t>0.02</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e>
                      </m:d>
                      <m:r>
                        <a:rPr lang="en-US" sz="1400" b="1" i="0" smtClean="0">
                          <a:solidFill>
                            <a:srgbClr val="990099"/>
                          </a:solidFill>
                          <a:latin typeface="Cambria Math" panose="02040503050406030204" pitchFamily="18" charset="0"/>
                        </a:rPr>
                        <m:t>+</m:t>
                      </m:r>
                      <m:r>
                        <a:rPr lang="en-US" sz="1400" b="0" i="0" smtClean="0">
                          <a:solidFill>
                            <a:schemeClr val="tx1"/>
                          </a:solidFill>
                          <a:latin typeface="Cambria Math" panose="02040503050406030204" pitchFamily="18" charset="0"/>
                        </a:rPr>
                        <m:t>0.02</m:t>
                      </m:r>
                      <m:r>
                        <a:rPr lang="en-US" sz="1400" b="1" i="0" smtClean="0">
                          <a:solidFill>
                            <a:srgbClr val="990099"/>
                          </a:solidFill>
                          <a:latin typeface="Cambria Math" panose="02040503050406030204" pitchFamily="18" charset="0"/>
                        </a:rPr>
                        <m:t>𝐩𝐫𝐞𝐯</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𝟎</m:t>
                      </m:r>
                      <m:r>
                        <a:rPr lang="en-US" sz="1400" b="0" i="0"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54533" y="4311873"/>
                <a:ext cx="7837467" cy="215444"/>
              </a:xfrm>
              <a:prstGeom prst="rect">
                <a:avLst/>
              </a:prstGeom>
              <a:blipFill rotWithShape="0">
                <a:blip r:embed="rId5"/>
                <a:stretch>
                  <a:fillRect l="-78" r="-311" b="-30556"/>
                </a:stretch>
              </a:blipFill>
            </p:spPr>
            <p:txBody>
              <a:bodyPr/>
              <a:lstStyle/>
              <a:p>
                <a:r>
                  <a:rPr lang="en-US">
                    <a:noFill/>
                  </a:rPr>
                  <a:t> </a:t>
                </a:r>
              </a:p>
            </p:txBody>
          </p:sp>
        </mc:Fallback>
      </mc:AlternateContent>
      <p:sp>
        <p:nvSpPr>
          <p:cNvPr id="24" name="Rectangle 23"/>
          <p:cNvSpPr/>
          <p:nvPr/>
        </p:nvSpPr>
        <p:spPr>
          <a:xfrm>
            <a:off x="1204385" y="2370332"/>
            <a:ext cx="1228221" cy="461665"/>
          </a:xfrm>
          <a:prstGeom prst="rect">
            <a:avLst/>
          </a:prstGeom>
        </p:spPr>
        <p:txBody>
          <a:bodyPr wrap="none">
            <a:spAutoFit/>
          </a:bodyPr>
          <a:lstStyle/>
          <a:p>
            <a:r>
              <a:rPr lang="en-US" sz="2400" dirty="0" smtClean="0">
                <a:effectLst>
                  <a:outerShdw blurRad="38100" dist="38100" dir="2700000" algn="tl">
                    <a:srgbClr val="000000">
                      <a:alpha val="43137"/>
                    </a:srgbClr>
                  </a:outerShdw>
                </a:effectLst>
                <a:latin typeface="Agency FB" panose="020B0503020202020204" pitchFamily="34" charset="0"/>
              </a:rPr>
              <a:t>Car model:</a:t>
            </a:r>
            <a:endParaRPr lang="en-US" sz="2400" dirty="0">
              <a:effectLst>
                <a:outerShdw blurRad="38100" dist="38100" dir="2700000" algn="tl">
                  <a:srgbClr val="000000">
                    <a:alpha val="43137"/>
                  </a:srgbClr>
                </a:outerShdw>
              </a:effectLst>
              <a:latin typeface="Agency FB" panose="020B0503020202020204" pitchFamily="34" charset="0"/>
            </a:endParaRPr>
          </a:p>
        </p:txBody>
      </p:sp>
      <p:sp>
        <p:nvSpPr>
          <p:cNvPr id="25" name="Rectangle 24"/>
          <p:cNvSpPr/>
          <p:nvPr/>
        </p:nvSpPr>
        <p:spPr>
          <a:xfrm>
            <a:off x="4331398" y="4538472"/>
            <a:ext cx="2847831" cy="338554"/>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System property to be proven:</a:t>
            </a:r>
            <a:endParaRPr lang="en-US" sz="1600" dirty="0"/>
          </a:p>
        </p:txBody>
      </p:sp>
      <mc:AlternateContent xmlns:mc="http://schemas.openxmlformats.org/markup-compatibility/2006" xmlns:a14="http://schemas.microsoft.com/office/drawing/2010/main">
        <mc:Choice Requires="a14">
          <p:sp>
            <p:nvSpPr>
              <p:cNvPr id="26" name="TextBox 25"/>
              <p:cNvSpPr txBox="1"/>
              <p:nvPr/>
            </p:nvSpPr>
            <p:spPr>
              <a:xfrm>
                <a:off x="4350572" y="4889698"/>
                <a:ext cx="5177251"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990099"/>
                          </a:solidFill>
                          <a:latin typeface="Cambria Math" panose="02040503050406030204" pitchFamily="18" charset="0"/>
                        </a:rPr>
                        <m:t>𝐆</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𝐩𝐫𝐞𝐯</m:t>
                          </m:r>
                          <m:d>
                            <m:dPr>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𝐜</m:t>
                              </m:r>
                            </m:e>
                          </m:d>
                        </m:e>
                      </m:d>
                      <m:r>
                        <a:rPr lang="en-US" sz="1400" b="0" i="1" smtClean="0">
                          <a:solidFill>
                            <a:schemeClr val="tx1"/>
                          </a:solidFill>
                          <a:latin typeface="Cambria Math" panose="02040503050406030204" pitchFamily="18" charset="0"/>
                        </a:rPr>
                        <m:t>⇒</m:t>
                      </m:r>
                      <m:r>
                        <a:rPr lang="en-US" sz="1400" b="1" i="0" smtClean="0">
                          <a:solidFill>
                            <a:srgbClr val="990099"/>
                          </a:solidFill>
                          <a:latin typeface="Cambria Math" panose="02040503050406030204" pitchFamily="18" charset="0"/>
                        </a:rPr>
                        <m:t>𝐆</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Target</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0" i="0" smtClean="0">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50572" y="4889698"/>
                <a:ext cx="5177251" cy="243143"/>
              </a:xfrm>
              <a:prstGeom prst="rect">
                <a:avLst/>
              </a:prstGeom>
              <a:blipFill rotWithShape="0">
                <a:blip r:embed="rId6"/>
                <a:stretch>
                  <a:fillRect l="-353" r="-707" b="-25000"/>
                </a:stretch>
              </a:blipFill>
            </p:spPr>
            <p:txBody>
              <a:bodyPr/>
              <a:lstStyle/>
              <a:p>
                <a:r>
                  <a:rPr lang="en-US">
                    <a:noFill/>
                  </a:rPr>
                  <a:t> </a:t>
                </a:r>
              </a:p>
            </p:txBody>
          </p:sp>
        </mc:Fallback>
      </mc:AlternateContent>
      <p:sp>
        <p:nvSpPr>
          <p:cNvPr id="27" name="Rectangle 26"/>
          <p:cNvSpPr/>
          <p:nvPr/>
        </p:nvSpPr>
        <p:spPr>
          <a:xfrm>
            <a:off x="4331398" y="5169008"/>
            <a:ext cx="2229585" cy="338554"/>
          </a:xfrm>
          <a:prstGeom prst="rect">
            <a:avLst/>
          </a:prstGeom>
        </p:spPr>
        <p:txBody>
          <a:bodyPr wrap="none">
            <a:spAutoFit/>
          </a:bodyPr>
          <a:lstStyle/>
          <a:p>
            <a:r>
              <a:rPr lang="en-US" sz="1600" b="1" dirty="0" smtClean="0">
                <a:latin typeface="Times New Roman" panose="02020603050405020304" pitchFamily="18" charset="0"/>
                <a:cs typeface="Times New Roman" panose="02020603050405020304" pitchFamily="18" charset="0"/>
              </a:rPr>
              <a:t>Inductive proof by QE:</a:t>
            </a:r>
            <a:endParaRPr lang="en-US" sz="1600" dirty="0"/>
          </a:p>
        </p:txBody>
      </p:sp>
      <mc:AlternateContent xmlns:mc="http://schemas.openxmlformats.org/markup-compatibility/2006" xmlns:a14="http://schemas.microsoft.com/office/drawing/2010/main">
        <mc:Choice Requires="a14">
          <p:sp>
            <p:nvSpPr>
              <p:cNvPr id="28" name="TextBox 27"/>
              <p:cNvSpPr txBox="1"/>
              <p:nvPr/>
            </p:nvSpPr>
            <p:spPr>
              <a:xfrm>
                <a:off x="640340" y="5563375"/>
                <a:ext cx="10568612" cy="3810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Actual</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val</m:t>
                      </m:r>
                      <m:r>
                        <a:rPr lang="en-US" sz="1400" b="1" i="0" smtClean="0">
                          <a:solidFill>
                            <a:srgbClr val="990099"/>
                          </a:solidFill>
                          <a:latin typeface="Cambria Math" panose="02040503050406030204" pitchFamily="18" charset="0"/>
                        </a:rPr>
                        <m:t>∀</m:t>
                      </m:r>
                      <m:r>
                        <m:rPr>
                          <m:sty m:val="p"/>
                        </m:rPr>
                        <a:rPr lang="en-US" sz="140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r>
                        <a:rPr lang="en-US" sz="1400" b="0"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prev</m:t>
                      </m:r>
                      <m:d>
                        <m:dPr>
                          <m:ctrlPr>
                            <a:rPr lang="en-US" sz="1400" b="0" i="1" smtClean="0">
                              <a:solidFill>
                                <a:schemeClr val="tx1"/>
                              </a:solidFill>
                              <a:latin typeface="Cambria Math" panose="02040503050406030204" pitchFamily="18" charset="0"/>
                            </a:rPr>
                          </m:ctrlPr>
                        </m:dPr>
                        <m:e>
                          <m:r>
                            <m:rPr>
                              <m:sty m:val="p"/>
                            </m:rPr>
                            <a:rPr lang="en-US" sz="1400">
                              <a:latin typeface="Cambria Math" panose="02040503050406030204" pitchFamily="18" charset="0"/>
                            </a:rPr>
                            <m:t>Actual</m:t>
                          </m:r>
                          <m:r>
                            <a:rPr lang="en-US" sz="1400">
                              <a:latin typeface="Cambria Math" panose="02040503050406030204" pitchFamily="18" charset="0"/>
                            </a:rPr>
                            <m:t>.</m:t>
                          </m:r>
                          <m:r>
                            <m:rPr>
                              <m:sty m:val="p"/>
                            </m:rPr>
                            <a:rPr lang="en-US" sz="1400">
                              <a:latin typeface="Cambria Math" panose="02040503050406030204" pitchFamily="18" charset="0"/>
                            </a:rPr>
                            <m:t>val</m:t>
                          </m:r>
                        </m:e>
                      </m:d>
                      <m:r>
                        <a:rPr lang="en-US" sz="1400" b="0" i="0" smtClean="0">
                          <a:solidFill>
                            <a:srgbClr val="990099"/>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prev</m:t>
                      </m:r>
                      <m:d>
                        <m:dPr>
                          <m:ctrlPr>
                            <a:rPr lang="en-US" sz="1400" b="0" i="1" smtClean="0">
                              <a:solidFill>
                                <a:schemeClr val="tx1"/>
                              </a:solidFill>
                              <a:latin typeface="Cambria Math" panose="02040503050406030204" pitchFamily="18" charset="0"/>
                            </a:rPr>
                          </m:ctrlPr>
                        </m:dPr>
                        <m:e>
                          <m:r>
                            <m:rPr>
                              <m:sty m:val="p"/>
                            </m:rPr>
                            <a:rPr lang="en-US" sz="140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e>
                      </m:d>
                      <m:d>
                        <m:dPr>
                          <m:ctrlPr>
                            <a:rPr lang="en-US" sz="1400" b="0" i="1" smtClean="0">
                              <a:solidFill>
                                <a:schemeClr val="tx1"/>
                              </a:solidFill>
                              <a:latin typeface="Cambria Math" panose="02040503050406030204" pitchFamily="18" charset="0"/>
                            </a:rPr>
                          </m:ctrlPr>
                        </m:dPr>
                        <m:e>
                          <m:d>
                            <m:dPr>
                              <m:ctrlPr>
                                <a:rPr lang="en-US" sz="1400" b="0" i="1" smtClean="0">
                                  <a:solidFill>
                                    <a:schemeClr val="tx1"/>
                                  </a:solidFill>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P</m:t>
                                  </m:r>
                                </m:e>
                                <m:sub>
                                  <m:r>
                                    <m:rPr>
                                      <m:sty m:val="p"/>
                                    </m:rPr>
                                    <a:rPr lang="en-US" sz="1400" i="0">
                                      <a:latin typeface="Cambria Math" panose="02040503050406030204" pitchFamily="18" charset="0"/>
                                    </a:rPr>
                                    <m:t>strongest</m:t>
                                  </m:r>
                                </m:sub>
                              </m:sSub>
                              <m:r>
                                <a:rPr lang="en-US" sz="1400" i="0" smtClean="0">
                                  <a:solidFill>
                                    <a:srgbClr val="990099"/>
                                  </a:solidFill>
                                  <a:latin typeface="Cambria Math" panose="02040503050406030204" pitchFamily="18" charset="0"/>
                                </a:rPr>
                                <m:t>∧</m:t>
                              </m:r>
                              <m:d>
                                <m:dPr>
                                  <m:ctrlPr>
                                    <a:rPr lang="en-US" sz="1400" i="1">
                                      <a:latin typeface="Cambria Math" panose="02040503050406030204" pitchFamily="18" charset="0"/>
                                    </a:rPr>
                                  </m:ctrlPr>
                                </m:dPr>
                                <m:e>
                                  <m:r>
                                    <a:rPr lang="en-US" sz="1400" b="1" i="0" smtClean="0">
                                      <a:solidFill>
                                        <a:srgbClr val="990099"/>
                                      </a:solidFill>
                                      <a:latin typeface="Cambria Math" panose="02040503050406030204" pitchFamily="18" charset="0"/>
                                    </a:rPr>
                                    <m:t>𝐩𝐫𝐞𝐯</m:t>
                                  </m:r>
                                  <m:d>
                                    <m:dPr>
                                      <m:ctrlPr>
                                        <a:rPr lang="en-US" sz="1400" i="1">
                                          <a:latin typeface="Cambria Math" panose="02040503050406030204" pitchFamily="18" charset="0"/>
                                        </a:rPr>
                                      </m:ctrlPr>
                                    </m:dPr>
                                    <m:e>
                                      <m:r>
                                        <m:rPr>
                                          <m:sty m:val="p"/>
                                        </m:rPr>
                                        <a:rPr lang="en-US" sz="1400" i="0">
                                          <a:latin typeface="Cambria Math" panose="02040503050406030204" pitchFamily="18" charset="0"/>
                                        </a:rPr>
                                        <m:t>Actual</m:t>
                                      </m:r>
                                      <m:r>
                                        <a:rPr lang="en-US" sz="1400">
                                          <a:latin typeface="Cambria Math" panose="02040503050406030204" pitchFamily="18" charset="0"/>
                                        </a:rPr>
                                        <m:t>.</m:t>
                                      </m:r>
                                      <m:r>
                                        <m:rPr>
                                          <m:sty m:val="p"/>
                                        </m:rPr>
                                        <a:rPr lang="en-US" sz="1400">
                                          <a:latin typeface="Cambria Math" panose="02040503050406030204" pitchFamily="18" charset="0"/>
                                        </a:rPr>
                                        <m:t>val</m:t>
                                      </m:r>
                                    </m:e>
                                  </m:d>
                                  <m:r>
                                    <a:rPr lang="en-US" sz="1400" i="0"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𝐩𝐫𝐞𝐯</m:t>
                                  </m:r>
                                  <m:d>
                                    <m:dPr>
                                      <m:ctrlPr>
                                        <a:rPr lang="en-US" sz="1400" i="1">
                                          <a:latin typeface="Cambria Math" panose="02040503050406030204" pitchFamily="18" charset="0"/>
                                        </a:rPr>
                                      </m:ctrlPr>
                                    </m:dPr>
                                    <m:e>
                                      <m:r>
                                        <m:rPr>
                                          <m:sty m:val="p"/>
                                        </m:rPr>
                                        <a:rPr lang="en-US" sz="1400" i="0">
                                          <a:latin typeface="Cambria Math" panose="02040503050406030204" pitchFamily="18" charset="0"/>
                                        </a:rPr>
                                        <m:t>Target</m:t>
                                      </m:r>
                                      <m:r>
                                        <a:rPr lang="en-US" sz="1400">
                                          <a:latin typeface="Cambria Math" panose="02040503050406030204" pitchFamily="18" charset="0"/>
                                        </a:rPr>
                                        <m:t>.</m:t>
                                      </m:r>
                                      <m:r>
                                        <m:rPr>
                                          <m:sty m:val="p"/>
                                        </m:rPr>
                                        <a:rPr lang="en-US" sz="1400">
                                          <a:latin typeface="Cambria Math" panose="02040503050406030204" pitchFamily="18" charset="0"/>
                                        </a:rPr>
                                        <m:t>val</m:t>
                                      </m:r>
                                    </m:e>
                                  </m:d>
                                </m:e>
                              </m:d>
                            </m:e>
                          </m:d>
                          <m:r>
                            <a:rPr lang="en-US" sz="1400" b="0" i="0" smtClean="0">
                              <a:solidFill>
                                <a:srgbClr val="990099"/>
                              </a:solidFill>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P</m:t>
                              </m:r>
                            </m:e>
                            <m:sub>
                              <m:r>
                                <m:rPr>
                                  <m:sty m:val="p"/>
                                </m:rPr>
                                <a:rPr lang="en-US" sz="1400" i="0">
                                  <a:latin typeface="Cambria Math" panose="02040503050406030204" pitchFamily="18" charset="0"/>
                                </a:rPr>
                                <m:t>sys</m:t>
                              </m:r>
                            </m:sub>
                          </m:sSub>
                        </m:e>
                      </m:d>
                      <m:r>
                        <a:rPr lang="en-US" sz="1400" b="0" i="1" smtClean="0">
                          <a:solidFill>
                            <a:srgbClr val="990099"/>
                          </a:solidFill>
                          <a:latin typeface="Cambria Math" panose="02040503050406030204" pitchFamily="18" charset="0"/>
                        </a:rPr>
                        <m:t>≡</m:t>
                      </m:r>
                      <m:r>
                        <a:rPr lang="en-US" sz="1400" b="1" i="0" smtClean="0">
                          <a:solidFill>
                            <a:srgbClr val="990099"/>
                          </a:solidFill>
                          <a:latin typeface="Cambria Math" panose="02040503050406030204" pitchFamily="18" charset="0"/>
                        </a:rPr>
                        <m:t>𝐓𝐫𝐮𝐞</m:t>
                      </m:r>
                    </m:oMath>
                  </m:oMathPara>
                </a14:m>
                <a:endParaRPr lang="en-US" sz="1400" b="1" dirty="0">
                  <a:solidFill>
                    <a:schemeClr val="tx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40340" y="5563375"/>
                <a:ext cx="10568612" cy="381002"/>
              </a:xfrm>
              <a:prstGeom prst="rect">
                <a:avLst/>
              </a:prstGeom>
              <a:blipFill rotWithShape="0">
                <a:blip r:embed="rId7"/>
                <a:stretch>
                  <a:fillRect/>
                </a:stretch>
              </a:blipFill>
            </p:spPr>
            <p:txBody>
              <a:bodyPr/>
              <a:lstStyle/>
              <a:p>
                <a:r>
                  <a:rPr lang="en-US">
                    <a:noFill/>
                  </a:rPr>
                  <a:t> </a:t>
                </a:r>
              </a:p>
            </p:txBody>
          </p:sp>
        </mc:Fallback>
      </mc:AlternateContent>
      <p:sp>
        <p:nvSpPr>
          <p:cNvPr id="29" name="Line Callout 1 (Accent Bar) 28"/>
          <p:cNvSpPr/>
          <p:nvPr/>
        </p:nvSpPr>
        <p:spPr>
          <a:xfrm rot="16200000">
            <a:off x="7880287" y="4103476"/>
            <a:ext cx="914400" cy="3527607"/>
          </a:xfrm>
          <a:prstGeom prst="accentCallout1">
            <a:avLst>
              <a:gd name="adj1" fmla="val 54104"/>
              <a:gd name="adj2" fmla="val 40834"/>
              <a:gd name="adj3" fmla="val 73274"/>
              <a:gd name="adj4" fmla="val 905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42127" y="5118200"/>
            <a:ext cx="1378904" cy="369332"/>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latin typeface="Agency FB" panose="020B0503020202020204" pitchFamily="34" charset="0"/>
              </a:rPr>
              <a:t>Initially satisfied</a:t>
            </a:r>
            <a:endParaRPr lang="en-US"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1565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prstClr val="black"/>
                </a:solidFill>
              </a:rPr>
              <a:t>Implementation and Experimental Result</a:t>
            </a:r>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18</a:t>
            </a:fld>
            <a:endParaRPr lang="en-US"/>
          </a:p>
        </p:txBody>
      </p:sp>
      <p:sp>
        <p:nvSpPr>
          <p:cNvPr id="6" name="Rectangle 5"/>
          <p:cNvSpPr/>
          <p:nvPr/>
        </p:nvSpPr>
        <p:spPr>
          <a:xfrm>
            <a:off x="6705600" y="2564191"/>
            <a:ext cx="5105772" cy="102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Rectangle 6"/>
          <p:cNvSpPr/>
          <p:nvPr/>
        </p:nvSpPr>
        <p:spPr>
          <a:xfrm>
            <a:off x="6821714" y="2944021"/>
            <a:ext cx="4901890" cy="648469"/>
          </a:xfrm>
          <a:prstGeom prst="rect">
            <a:avLst/>
          </a:prstGeom>
          <a:solidFill>
            <a:schemeClr val="accent4">
              <a:lumMod val="20000"/>
              <a:lumOff val="8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Eclipse</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11178212" y="2626378"/>
            <a:ext cx="527524" cy="291965"/>
            <a:chOff x="2781300" y="3092116"/>
            <a:chExt cx="533400" cy="457200"/>
          </a:xfrm>
        </p:grpSpPr>
        <p:sp>
          <p:nvSpPr>
            <p:cNvPr id="9" name="Rectangle 8"/>
            <p:cNvSpPr/>
            <p:nvPr/>
          </p:nvSpPr>
          <p:spPr>
            <a:xfrm>
              <a:off x="2781300" y="3092116"/>
              <a:ext cx="533400" cy="457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Isosceles Triangle 9"/>
            <p:cNvSpPr/>
            <p:nvPr/>
          </p:nvSpPr>
          <p:spPr>
            <a:xfrm rot="5400000">
              <a:off x="2917658" y="3146258"/>
              <a:ext cx="413084" cy="3048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1" name="TextBox 10"/>
          <p:cNvSpPr txBox="1"/>
          <p:nvPr/>
        </p:nvSpPr>
        <p:spPr>
          <a:xfrm>
            <a:off x="11000935" y="2592100"/>
            <a:ext cx="820374" cy="307777"/>
          </a:xfrm>
          <a:prstGeom prst="rect">
            <a:avLst/>
          </a:prstGeom>
          <a:noFill/>
        </p:spPr>
        <p:txBody>
          <a:bodyPr wrap="square" rtlCol="0">
            <a:spAutoFit/>
          </a:bodyPr>
          <a:lstStyle/>
          <a:p>
            <a:r>
              <a:rPr lang="en-US" sz="1400" b="1" dirty="0" smtClean="0">
                <a:solidFill>
                  <a:srgbClr val="FFFFFF"/>
                </a:solidFill>
                <a:latin typeface="Times New Roman" panose="02020603050405020304" pitchFamily="18" charset="0"/>
                <a:cs typeface="Times New Roman" panose="02020603050405020304" pitchFamily="18" charset="0"/>
              </a:rPr>
              <a:t>AGREE</a:t>
            </a:r>
            <a:endParaRPr lang="en-US" sz="1400" b="1" dirty="0">
              <a:solidFill>
                <a:srgbClr val="FFFF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97148" y="2573107"/>
            <a:ext cx="3313637" cy="400110"/>
          </a:xfrm>
          <a:prstGeom prst="rect">
            <a:avLst/>
          </a:prstGeom>
          <a:noFill/>
        </p:spPr>
        <p:txBody>
          <a:bodyPr wrap="square" rtlCol="0">
            <a:spAutoFit/>
          </a:bodyPr>
          <a:lstStyle/>
          <a:p>
            <a:r>
              <a:rPr lang="en-US" sz="2000" b="1" dirty="0" smtClean="0">
                <a:solidFill>
                  <a:srgbClr val="FFFFFF"/>
                </a:solidFill>
                <a:latin typeface="Times New Roman" panose="02020603050405020304" pitchFamily="18" charset="0"/>
                <a:cs typeface="Times New Roman" panose="02020603050405020304" pitchFamily="18" charset="0"/>
              </a:rPr>
              <a:t>OSATE2</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Rounded Rectangle 12"/>
          <p:cNvSpPr/>
          <p:nvPr/>
        </p:nvSpPr>
        <p:spPr>
          <a:xfrm>
            <a:off x="7815126" y="1859455"/>
            <a:ext cx="1097324" cy="445746"/>
          </a:xfrm>
          <a:prstGeom prst="roundRect">
            <a:avLst/>
          </a:prstGeom>
          <a:solidFill>
            <a:schemeClr val="accent1">
              <a:lumMod val="20000"/>
              <a:lumOff val="8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Agency FB" panose="020B0503020202020204" pitchFamily="34" charset="0"/>
                <a:cs typeface="Times New Roman" panose="02020603050405020304" pitchFamily="18" charset="0"/>
              </a:rPr>
              <a:t>Extended-AGREE</a:t>
            </a:r>
            <a:endParaRPr lang="en-US" sz="1600" dirty="0">
              <a:latin typeface="Agency FB" panose="020B0503020202020204" pitchFamily="34" charset="0"/>
              <a:cs typeface="Times New Roman" panose="02020603050405020304" pitchFamily="18" charset="0"/>
            </a:endParaRPr>
          </a:p>
        </p:txBody>
      </p:sp>
      <p:cxnSp>
        <p:nvCxnSpPr>
          <p:cNvPr id="14" name="Straight Arrow Connector 13"/>
          <p:cNvCxnSpPr/>
          <p:nvPr/>
        </p:nvCxnSpPr>
        <p:spPr>
          <a:xfrm>
            <a:off x="8912450" y="2000609"/>
            <a:ext cx="1496613"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912450" y="2187534"/>
            <a:ext cx="1505857" cy="14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0409063" y="1859455"/>
            <a:ext cx="1097324" cy="443770"/>
          </a:xfrm>
          <a:prstGeom prst="roundRect">
            <a:avLst/>
          </a:prstGeom>
          <a:solidFill>
            <a:schemeClr val="accent1">
              <a:lumMod val="20000"/>
              <a:lumOff val="8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Agency FB" panose="020B0503020202020204" pitchFamily="34" charset="0"/>
                <a:cs typeface="Times New Roman" panose="02020603050405020304" pitchFamily="18" charset="0"/>
              </a:rPr>
              <a:t>Redlog</a:t>
            </a:r>
            <a:endParaRPr lang="en-US" sz="1600" dirty="0">
              <a:latin typeface="Agency FB" panose="020B0503020202020204" pitchFamily="34" charset="0"/>
              <a:cs typeface="Times New Roman" panose="02020603050405020304" pitchFamily="18" charset="0"/>
            </a:endParaRPr>
          </a:p>
        </p:txBody>
      </p:sp>
      <p:sp>
        <p:nvSpPr>
          <p:cNvPr id="17" name="Rounded Rectangular Callout 16"/>
          <p:cNvSpPr/>
          <p:nvPr/>
        </p:nvSpPr>
        <p:spPr>
          <a:xfrm>
            <a:off x="6705600" y="1686406"/>
            <a:ext cx="5105771" cy="706199"/>
          </a:xfrm>
          <a:prstGeom prst="wedgeRoundRectCallout">
            <a:avLst>
              <a:gd name="adj1" fmla="val 39717"/>
              <a:gd name="adj2" fmla="val 69952"/>
              <a:gd name="adj3" fmla="val 16667"/>
            </a:avLst>
          </a:prstGeom>
          <a:noFill/>
          <a:ln w="19050" cap="flat" cmpd="sng" algn="ctr">
            <a:solidFill>
              <a:schemeClr val="accent1">
                <a:lumMod val="75000"/>
              </a:scheme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Garamond"/>
              <a:ea typeface="+mn-ea"/>
              <a:cs typeface="Arial"/>
            </a:endParaRPr>
          </a:p>
        </p:txBody>
      </p:sp>
      <p:cxnSp>
        <p:nvCxnSpPr>
          <p:cNvPr id="18" name="Straight Arrow Connector 17"/>
          <p:cNvCxnSpPr/>
          <p:nvPr/>
        </p:nvCxnSpPr>
        <p:spPr>
          <a:xfrm>
            <a:off x="7078526" y="2000609"/>
            <a:ext cx="73660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068283" y="2188992"/>
            <a:ext cx="73660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92836" y="1933487"/>
            <a:ext cx="583814"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result</a:t>
            </a:r>
            <a:endParaRPr lang="en-US" sz="1400" dirty="0"/>
          </a:p>
        </p:txBody>
      </p:sp>
      <p:sp>
        <p:nvSpPr>
          <p:cNvPr id="21" name="Rectangle 20"/>
          <p:cNvSpPr/>
          <p:nvPr/>
        </p:nvSpPr>
        <p:spPr>
          <a:xfrm>
            <a:off x="7078526" y="1718305"/>
            <a:ext cx="529312"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a:t>
            </a:r>
            <a:r>
              <a:rPr lang="en-US" sz="1400" dirty="0" err="1" smtClean="0">
                <a:latin typeface="Times New Roman" panose="02020603050405020304" pitchFamily="18" charset="0"/>
                <a:cs typeface="Times New Roman" panose="02020603050405020304" pitchFamily="18" charset="0"/>
              </a:rPr>
              <a:t>aadl</a:t>
            </a:r>
            <a:endParaRPr lang="en-US" sz="1400" dirty="0"/>
          </a:p>
        </p:txBody>
      </p:sp>
      <p:sp>
        <p:nvSpPr>
          <p:cNvPr id="22" name="TextBox 21"/>
          <p:cNvSpPr txBox="1"/>
          <p:nvPr/>
        </p:nvSpPr>
        <p:spPr>
          <a:xfrm>
            <a:off x="538225" y="1505649"/>
            <a:ext cx="10718800" cy="369332"/>
          </a:xfrm>
          <a:prstGeom prst="rect">
            <a:avLst/>
          </a:prstGeom>
          <a:noFill/>
        </p:spPr>
        <p:txBody>
          <a:bodyPr wrap="square" rtlCol="0">
            <a:spAutoFit/>
          </a:bodyPr>
          <a:lstStyle/>
          <a:p>
            <a:pPr algn="just"/>
            <a:r>
              <a:rPr lang="en-US" b="1" dirty="0" err="1" smtClean="0">
                <a:latin typeface="Times New Roman" panose="02020603050405020304" pitchFamily="18" charset="0"/>
                <a:cs typeface="Times New Roman" panose="02020603050405020304" pitchFamily="18" charset="0"/>
              </a:rPr>
              <a:t>Redlog</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integrated AGREE:</a:t>
            </a:r>
            <a:endParaRPr lang="en-US" dirty="0">
              <a:latin typeface="Times New Roman" panose="02020603050405020304" pitchFamily="18" charset="0"/>
              <a:cs typeface="Times New Roman" panose="02020603050405020304" pitchFamily="18" charset="0"/>
            </a:endParaRPr>
          </a:p>
        </p:txBody>
      </p:sp>
      <p:sp>
        <p:nvSpPr>
          <p:cNvPr id="37" name="Rectangle 36"/>
          <p:cNvSpPr/>
          <p:nvPr/>
        </p:nvSpPr>
        <p:spPr>
          <a:xfrm>
            <a:off x="9115207" y="1740870"/>
            <a:ext cx="1197764" cy="307777"/>
          </a:xfrm>
          <a:prstGeom prst="rect">
            <a:avLst/>
          </a:prstGeom>
        </p:spPr>
        <p:txBody>
          <a:bodyPr wrap="none">
            <a:spAutoFit/>
          </a:bodyPr>
          <a:lstStyle/>
          <a:p>
            <a:r>
              <a:rPr lang="en-US" sz="1400" dirty="0" err="1" smtClean="0">
                <a:latin typeface="Times New Roman" panose="02020603050405020304" pitchFamily="18" charset="0"/>
                <a:cs typeface="Times New Roman" panose="02020603050405020304" pitchFamily="18" charset="0"/>
              </a:rPr>
              <a:t>Redlog</a:t>
            </a:r>
            <a:r>
              <a:rPr lang="en-US" sz="1400" dirty="0" smtClean="0">
                <a:latin typeface="Times New Roman" panose="02020603050405020304" pitchFamily="18" charset="0"/>
                <a:cs typeface="Times New Roman" panose="02020603050405020304" pitchFamily="18" charset="0"/>
              </a:rPr>
              <a:t> model</a:t>
            </a:r>
            <a:endParaRPr lang="en-US" sz="1400" dirty="0"/>
          </a:p>
        </p:txBody>
      </p:sp>
      <p:sp>
        <p:nvSpPr>
          <p:cNvPr id="38" name="Rectangle 37"/>
          <p:cNvSpPr/>
          <p:nvPr/>
        </p:nvSpPr>
        <p:spPr>
          <a:xfrm>
            <a:off x="9149671" y="1936202"/>
            <a:ext cx="1128835"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Result parser</a:t>
            </a:r>
            <a:endParaRPr lang="en-US" sz="1400" dirty="0"/>
          </a:p>
        </p:txBody>
      </p:sp>
      <p:pic>
        <p:nvPicPr>
          <p:cNvPr id="40" name="Picture 39"/>
          <p:cNvPicPr>
            <a:picLocks noChangeAspect="1"/>
          </p:cNvPicPr>
          <p:nvPr/>
        </p:nvPicPr>
        <p:blipFill>
          <a:blip r:embed="rId3"/>
          <a:stretch>
            <a:fillRect/>
          </a:stretch>
        </p:blipFill>
        <p:spPr>
          <a:xfrm>
            <a:off x="594185" y="2090987"/>
            <a:ext cx="5410571" cy="3830144"/>
          </a:xfrm>
          <a:prstGeom prst="rect">
            <a:avLst/>
          </a:prstGeom>
        </p:spPr>
      </p:pic>
      <p:sp>
        <p:nvSpPr>
          <p:cNvPr id="41" name="Rounded Rectangle 40"/>
          <p:cNvSpPr/>
          <p:nvPr/>
        </p:nvSpPr>
        <p:spPr>
          <a:xfrm>
            <a:off x="1350878" y="5050281"/>
            <a:ext cx="4653878" cy="187057"/>
          </a:xfrm>
          <a:prstGeom prst="round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2" name="Picture 41"/>
          <p:cNvPicPr>
            <a:picLocks noChangeAspect="1"/>
          </p:cNvPicPr>
          <p:nvPr/>
        </p:nvPicPr>
        <p:blipFill>
          <a:blip r:embed="rId4"/>
          <a:stretch>
            <a:fillRect/>
          </a:stretch>
        </p:blipFill>
        <p:spPr>
          <a:xfrm>
            <a:off x="6705599" y="3845440"/>
            <a:ext cx="5105771" cy="635776"/>
          </a:xfrm>
          <a:prstGeom prst="rect">
            <a:avLst/>
          </a:prstGeom>
        </p:spPr>
      </p:pic>
      <p:pic>
        <p:nvPicPr>
          <p:cNvPr id="43" name="Picture 42"/>
          <p:cNvPicPr>
            <a:picLocks noChangeAspect="1"/>
          </p:cNvPicPr>
          <p:nvPr/>
        </p:nvPicPr>
        <p:blipFill>
          <a:blip r:embed="rId5"/>
          <a:stretch>
            <a:fillRect/>
          </a:stretch>
        </p:blipFill>
        <p:spPr>
          <a:xfrm>
            <a:off x="6705599" y="4617552"/>
            <a:ext cx="5169243" cy="1552575"/>
          </a:xfrm>
          <a:prstGeom prst="rect">
            <a:avLst/>
          </a:prstGeom>
        </p:spPr>
      </p:pic>
    </p:spTree>
    <p:extLst>
      <p:ext uri="{BB962C8B-B14F-4D97-AF65-F5344CB8AC3E}">
        <p14:creationId xmlns:p14="http://schemas.microsoft.com/office/powerpoint/2010/main" val="3729195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Group</a:t>
            </a:r>
          </a:p>
        </p:txBody>
      </p:sp>
      <p:sp>
        <p:nvSpPr>
          <p:cNvPr id="2" name="Title 1"/>
          <p:cNvSpPr>
            <a:spLocks noGrp="1"/>
          </p:cNvSpPr>
          <p:nvPr>
            <p:ph type="title" idx="4294967295"/>
          </p:nvPr>
        </p:nvSpPr>
        <p:spPr>
          <a:xfrm>
            <a:off x="0" y="68263"/>
            <a:ext cx="10417175" cy="1179512"/>
          </a:xfrm>
        </p:spPr>
        <p:txBody>
          <a:bodyPr vert="horz" lIns="91440" tIns="45720" rIns="91440" bIns="45720" rtlCol="0" anchor="ctr">
            <a:normAutofit fontScale="90000"/>
          </a:bodyPr>
          <a:lstStyle/>
          <a:p>
            <a:r>
              <a:rPr lang="en-US" dirty="0"/>
              <a:t>Formalization in ASSERT</a:t>
            </a:r>
            <a:br>
              <a:rPr lang="en-US" dirty="0"/>
            </a:br>
            <a:r>
              <a:rPr lang="en-US" sz="4000" dirty="0"/>
              <a:t>Proposed Approach </a:t>
            </a:r>
          </a:p>
        </p:txBody>
      </p:sp>
      <p:grpSp>
        <p:nvGrpSpPr>
          <p:cNvPr id="4" name="Group 3"/>
          <p:cNvGrpSpPr/>
          <p:nvPr/>
        </p:nvGrpSpPr>
        <p:grpSpPr>
          <a:xfrm>
            <a:off x="428992" y="1717435"/>
            <a:ext cx="8182588" cy="4407842"/>
            <a:chOff x="1705342" y="1810791"/>
            <a:chExt cx="8182588" cy="4407842"/>
          </a:xfrm>
        </p:grpSpPr>
        <p:sp>
          <p:nvSpPr>
            <p:cNvPr id="5" name="Flowchart: Multidocument 4"/>
            <p:cNvSpPr/>
            <p:nvPr/>
          </p:nvSpPr>
          <p:spPr>
            <a:xfrm>
              <a:off x="1705342" y="1810791"/>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Codebase</a:t>
              </a:r>
            </a:p>
            <a:p>
              <a:pPr algn="ctr" eaLnBrk="0" fontAlgn="base" hangingPunct="0">
                <a:spcBef>
                  <a:spcPct val="0"/>
                </a:spcBef>
                <a:spcAft>
                  <a:spcPct val="0"/>
                </a:spcAft>
                <a:defRPr/>
              </a:pPr>
              <a:r>
                <a:rPr lang="en-US" sz="1000" kern="0" dirty="0">
                  <a:solidFill>
                    <a:srgbClr val="454545">
                      <a:lumMod val="50000"/>
                    </a:srgbClr>
                  </a:solidFill>
                  <a:latin typeface="GE Inspira Pitch"/>
                </a:rPr>
                <a:t>(C, C++, Java, C#, Python, Ada, …)</a:t>
              </a:r>
            </a:p>
          </p:txBody>
        </p:sp>
        <p:sp>
          <p:nvSpPr>
            <p:cNvPr id="6" name="Rectangle: Rounded Corners 5"/>
            <p:cNvSpPr/>
            <p:nvPr/>
          </p:nvSpPr>
          <p:spPr>
            <a:xfrm>
              <a:off x="3891585" y="1999343"/>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Reverse Engineering</a:t>
              </a:r>
            </a:p>
          </p:txBody>
        </p:sp>
        <p:sp>
          <p:nvSpPr>
            <p:cNvPr id="7" name="Cylinder 6"/>
            <p:cNvSpPr/>
            <p:nvPr/>
          </p:nvSpPr>
          <p:spPr>
            <a:xfrm>
              <a:off x="3745281" y="2855481"/>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Design Information</a:t>
              </a:r>
            </a:p>
          </p:txBody>
        </p:sp>
        <p:sp>
          <p:nvSpPr>
            <p:cNvPr id="8" name="Rectangle: Rounded Corners 7"/>
            <p:cNvSpPr/>
            <p:nvPr/>
          </p:nvSpPr>
          <p:spPr>
            <a:xfrm>
              <a:off x="5676886" y="2896032"/>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Information Extraction</a:t>
              </a:r>
            </a:p>
          </p:txBody>
        </p:sp>
        <p:sp>
          <p:nvSpPr>
            <p:cNvPr id="9" name="Rectangle: Rounded Corners 8"/>
            <p:cNvSpPr/>
            <p:nvPr/>
          </p:nvSpPr>
          <p:spPr>
            <a:xfrm>
              <a:off x="5676886" y="3821706"/>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Automated Ontology Generation</a:t>
              </a:r>
            </a:p>
          </p:txBody>
        </p:sp>
        <p:sp>
          <p:nvSpPr>
            <p:cNvPr id="10" name="Flowchart: Multidocument 9"/>
            <p:cNvSpPr/>
            <p:nvPr/>
          </p:nvSpPr>
          <p:spPr>
            <a:xfrm>
              <a:off x="3703902" y="3630876"/>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&amp; Ontology Mapping Template</a:t>
              </a:r>
            </a:p>
          </p:txBody>
        </p:sp>
        <p:sp>
          <p:nvSpPr>
            <p:cNvPr id="11" name="Cylinder 10"/>
            <p:cNvSpPr/>
            <p:nvPr/>
          </p:nvSpPr>
          <p:spPr>
            <a:xfrm>
              <a:off x="7139926" y="3781155"/>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Ontology Model</a:t>
              </a:r>
            </a:p>
          </p:txBody>
        </p:sp>
        <p:sp>
          <p:nvSpPr>
            <p:cNvPr id="12" name="Flowchart: Multidocument 11"/>
            <p:cNvSpPr/>
            <p:nvPr/>
          </p:nvSpPr>
          <p:spPr>
            <a:xfrm>
              <a:off x="6921847" y="4713843"/>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ASSERT™ SADL Ontology files </a:t>
              </a:r>
            </a:p>
            <a:p>
              <a:pPr algn="ctr" eaLnBrk="0" fontAlgn="base" hangingPunct="0">
                <a:spcBef>
                  <a:spcPct val="0"/>
                </a:spcBef>
                <a:spcAft>
                  <a:spcPct val="0"/>
                </a:spcAft>
                <a:defRPr/>
              </a:pPr>
              <a:r>
                <a:rPr lang="en-US" sz="1000" kern="0" dirty="0">
                  <a:solidFill>
                    <a:srgbClr val="454545">
                      <a:lumMod val="50000"/>
                    </a:srgbClr>
                  </a:solidFill>
                  <a:latin typeface="GE Inspira Pitch"/>
                </a:rPr>
                <a:t>(.sadl files)</a:t>
              </a:r>
            </a:p>
          </p:txBody>
        </p:sp>
        <p:pic>
          <p:nvPicPr>
            <p:cNvPr id="13" name="Picture 12"/>
            <p:cNvPicPr>
              <a:picLocks noChangeAspect="1"/>
            </p:cNvPicPr>
            <p:nvPr/>
          </p:nvPicPr>
          <p:blipFill>
            <a:blip r:embed="rId2"/>
            <a:stretch>
              <a:fillRect/>
            </a:stretch>
          </p:blipFill>
          <p:spPr>
            <a:xfrm>
              <a:off x="8987870" y="4617884"/>
              <a:ext cx="900060" cy="1110506"/>
            </a:xfrm>
            <a:prstGeom prst="rect">
              <a:avLst/>
            </a:prstGeom>
          </p:spPr>
        </p:pic>
        <p:cxnSp>
          <p:nvCxnSpPr>
            <p:cNvPr id="14" name="Straight Arrow Connector 13"/>
            <p:cNvCxnSpPr>
              <a:stCxn id="5" idx="3"/>
              <a:endCxn id="6" idx="1"/>
            </p:cNvCxnSpPr>
            <p:nvPr/>
          </p:nvCxnSpPr>
          <p:spPr>
            <a:xfrm flipV="1">
              <a:off x="3263798" y="2269688"/>
              <a:ext cx="627787" cy="2279"/>
            </a:xfrm>
            <a:prstGeom prst="straightConnector1">
              <a:avLst/>
            </a:prstGeom>
            <a:noFill/>
            <a:ln w="25400" cap="flat" cmpd="sng" algn="ctr">
              <a:solidFill>
                <a:srgbClr val="4C4C4C"/>
              </a:solidFill>
              <a:prstDash val="solid"/>
              <a:tailEnd type="triangle"/>
            </a:ln>
            <a:effectLst/>
          </p:spPr>
        </p:cxnSp>
        <p:cxnSp>
          <p:nvCxnSpPr>
            <p:cNvPr id="15" name="Straight Arrow Connector 14"/>
            <p:cNvCxnSpPr>
              <a:stCxn id="6" idx="2"/>
              <a:endCxn id="7" idx="1"/>
            </p:cNvCxnSpPr>
            <p:nvPr/>
          </p:nvCxnSpPr>
          <p:spPr>
            <a:xfrm>
              <a:off x="4415841" y="2540032"/>
              <a:ext cx="0" cy="315449"/>
            </a:xfrm>
            <a:prstGeom prst="straightConnector1">
              <a:avLst/>
            </a:prstGeom>
            <a:noFill/>
            <a:ln w="25400" cap="flat" cmpd="sng" algn="ctr">
              <a:solidFill>
                <a:srgbClr val="4C4C4C"/>
              </a:solidFill>
              <a:prstDash val="solid"/>
              <a:tailEnd type="triangle"/>
            </a:ln>
            <a:effectLst/>
          </p:spPr>
        </p:cxnSp>
        <p:cxnSp>
          <p:nvCxnSpPr>
            <p:cNvPr id="16" name="Straight Arrow Connector 15"/>
            <p:cNvCxnSpPr>
              <a:stCxn id="7" idx="4"/>
              <a:endCxn id="8" idx="1"/>
            </p:cNvCxnSpPr>
            <p:nvPr/>
          </p:nvCxnSpPr>
          <p:spPr>
            <a:xfrm>
              <a:off x="5086401" y="3166377"/>
              <a:ext cx="590485" cy="0"/>
            </a:xfrm>
            <a:prstGeom prst="straightConnector1">
              <a:avLst/>
            </a:prstGeom>
            <a:noFill/>
            <a:ln w="25400" cap="flat" cmpd="sng" algn="ctr">
              <a:solidFill>
                <a:srgbClr val="4C4C4C"/>
              </a:solidFill>
              <a:prstDash val="solid"/>
              <a:tailEnd type="triangle"/>
            </a:ln>
            <a:effectLst/>
          </p:spPr>
        </p:cxnSp>
        <p:cxnSp>
          <p:nvCxnSpPr>
            <p:cNvPr id="17" name="Straight Arrow Connector 16"/>
            <p:cNvCxnSpPr>
              <a:stCxn id="8" idx="2"/>
              <a:endCxn id="9" idx="0"/>
            </p:cNvCxnSpPr>
            <p:nvPr/>
          </p:nvCxnSpPr>
          <p:spPr>
            <a:xfrm>
              <a:off x="6201142" y="3436721"/>
              <a:ext cx="0" cy="384985"/>
            </a:xfrm>
            <a:prstGeom prst="straightConnector1">
              <a:avLst/>
            </a:prstGeom>
            <a:noFill/>
            <a:ln w="25400" cap="flat" cmpd="sng" algn="ctr">
              <a:solidFill>
                <a:srgbClr val="4C4C4C"/>
              </a:solidFill>
              <a:prstDash val="solid"/>
              <a:tailEnd type="triangle"/>
            </a:ln>
            <a:effectLst/>
          </p:spPr>
        </p:cxnSp>
        <p:cxnSp>
          <p:nvCxnSpPr>
            <p:cNvPr id="18" name="Straight Arrow Connector 17"/>
            <p:cNvCxnSpPr>
              <a:stCxn id="10" idx="3"/>
              <a:endCxn id="9" idx="1"/>
            </p:cNvCxnSpPr>
            <p:nvPr/>
          </p:nvCxnSpPr>
          <p:spPr>
            <a:xfrm flipV="1">
              <a:off x="5262358" y="4092051"/>
              <a:ext cx="414528" cy="1"/>
            </a:xfrm>
            <a:prstGeom prst="straightConnector1">
              <a:avLst/>
            </a:prstGeom>
            <a:noFill/>
            <a:ln w="25400" cap="flat" cmpd="sng" algn="ctr">
              <a:solidFill>
                <a:srgbClr val="4C4C4C"/>
              </a:solidFill>
              <a:prstDash val="solid"/>
              <a:tailEnd type="triangle"/>
            </a:ln>
            <a:effectLst/>
          </p:spPr>
        </p:cxnSp>
        <p:cxnSp>
          <p:nvCxnSpPr>
            <p:cNvPr id="19" name="Straight Arrow Connector 18"/>
            <p:cNvCxnSpPr>
              <a:stCxn id="9" idx="3"/>
              <a:endCxn id="11" idx="2"/>
            </p:cNvCxnSpPr>
            <p:nvPr/>
          </p:nvCxnSpPr>
          <p:spPr>
            <a:xfrm>
              <a:off x="6725398" y="4092051"/>
              <a:ext cx="414528" cy="0"/>
            </a:xfrm>
            <a:prstGeom prst="straightConnector1">
              <a:avLst/>
            </a:prstGeom>
            <a:noFill/>
            <a:ln w="25400" cap="flat" cmpd="sng" algn="ctr">
              <a:solidFill>
                <a:srgbClr val="4C4C4C"/>
              </a:solidFill>
              <a:prstDash val="solid"/>
              <a:tailEnd type="triangle"/>
            </a:ln>
            <a:effectLst/>
          </p:spPr>
        </p:cxnSp>
        <p:cxnSp>
          <p:nvCxnSpPr>
            <p:cNvPr id="20" name="Straight Arrow Connector 19"/>
            <p:cNvCxnSpPr>
              <a:stCxn id="11" idx="3"/>
              <a:endCxn id="12" idx="0"/>
            </p:cNvCxnSpPr>
            <p:nvPr/>
          </p:nvCxnSpPr>
          <p:spPr>
            <a:xfrm flipH="1">
              <a:off x="7808291" y="4402947"/>
              <a:ext cx="2195" cy="310896"/>
            </a:xfrm>
            <a:prstGeom prst="straightConnector1">
              <a:avLst/>
            </a:prstGeom>
            <a:noFill/>
            <a:ln w="25400" cap="flat" cmpd="sng" algn="ctr">
              <a:solidFill>
                <a:srgbClr val="4C4C4C"/>
              </a:solidFill>
              <a:prstDash val="solid"/>
              <a:tailEnd type="triangle"/>
            </a:ln>
            <a:effectLst/>
          </p:spPr>
        </p:cxnSp>
        <p:cxnSp>
          <p:nvCxnSpPr>
            <p:cNvPr id="21" name="Straight Arrow Connector 20"/>
            <p:cNvCxnSpPr>
              <a:stCxn id="12" idx="3"/>
              <a:endCxn id="13" idx="1"/>
            </p:cNvCxnSpPr>
            <p:nvPr/>
          </p:nvCxnSpPr>
          <p:spPr>
            <a:xfrm flipV="1">
              <a:off x="8480303" y="5173137"/>
              <a:ext cx="507567" cy="1882"/>
            </a:xfrm>
            <a:prstGeom prst="straightConnector1">
              <a:avLst/>
            </a:prstGeom>
            <a:noFill/>
            <a:ln w="25400" cap="flat" cmpd="sng" algn="ctr">
              <a:solidFill>
                <a:srgbClr val="4C4C4C"/>
              </a:solidFill>
              <a:prstDash val="solid"/>
              <a:tailEnd type="triangle"/>
            </a:ln>
            <a:effectLst/>
          </p:spPr>
        </p:cxnSp>
        <p:sp>
          <p:nvSpPr>
            <p:cNvPr id="22" name="Rectangle 21"/>
            <p:cNvSpPr/>
            <p:nvPr/>
          </p:nvSpPr>
          <p:spPr>
            <a:xfrm>
              <a:off x="1705342" y="5849301"/>
              <a:ext cx="4540025" cy="369332"/>
            </a:xfrm>
            <a:prstGeom prst="rect">
              <a:avLst/>
            </a:prstGeom>
          </p:spPr>
          <p:txBody>
            <a:bodyPr wrap="none">
              <a:spAutoFit/>
            </a:bodyPr>
            <a:lstStyle/>
            <a:p>
              <a:r>
                <a:rPr lang="en-US" dirty="0">
                  <a:solidFill>
                    <a:srgbClr val="63666A"/>
                  </a:solidFill>
                  <a:latin typeface="GE Inspira Sans"/>
                </a:rPr>
                <a:t>*SADL: Semantic Application Design Language</a:t>
              </a:r>
            </a:p>
          </p:txBody>
        </p:sp>
      </p:grpSp>
      <p:sp>
        <p:nvSpPr>
          <p:cNvPr id="23" name="TextBox 22"/>
          <p:cNvSpPr txBox="1"/>
          <p:nvPr/>
        </p:nvSpPr>
        <p:spPr>
          <a:xfrm>
            <a:off x="7429499" y="1568903"/>
            <a:ext cx="4598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Extract architecture information through reverse engineering. </a:t>
            </a:r>
          </a:p>
          <a:p>
            <a:pPr marL="285750" indent="-285750">
              <a:buFont typeface="Arial" panose="020B0604020202020204" pitchFamily="34" charset="0"/>
              <a:buChar char="•"/>
            </a:pPr>
            <a:r>
              <a:rPr lang="en-US" dirty="0">
                <a:solidFill>
                  <a:prstClr val="black"/>
                </a:solidFill>
              </a:rPr>
              <a:t>Transform extracted architecture information into SADL ontology. </a:t>
            </a:r>
          </a:p>
          <a:p>
            <a:pPr marL="285750" indent="-285750">
              <a:buFont typeface="Arial" panose="020B0604020202020204" pitchFamily="34" charset="0"/>
              <a:buChar char="•"/>
            </a:pPr>
            <a:r>
              <a:rPr lang="en-US" dirty="0">
                <a:solidFill>
                  <a:prstClr val="black"/>
                </a:solidFill>
              </a:rPr>
              <a:t>Import SADL ontology into ASSERT™ to enable requirement capture, analysis, and test generation in ASSERT™</a:t>
            </a:r>
          </a:p>
        </p:txBody>
      </p:sp>
    </p:spTree>
    <p:extLst>
      <p:ext uri="{BB962C8B-B14F-4D97-AF65-F5344CB8AC3E}">
        <p14:creationId xmlns:p14="http://schemas.microsoft.com/office/powerpoint/2010/main" val="297789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lnSpc>
                <a:spcPct val="100000"/>
              </a:lnSpc>
              <a:spcBef>
                <a:spcPts val="200"/>
              </a:spcBef>
            </a:pPr>
            <a:r>
              <a:rPr lang="en-US" dirty="0" smtClean="0"/>
              <a:t>Group Description</a:t>
            </a:r>
          </a:p>
          <a:p>
            <a:pPr>
              <a:lnSpc>
                <a:spcPct val="100000"/>
              </a:lnSpc>
              <a:spcBef>
                <a:spcPts val="200"/>
              </a:spcBef>
            </a:pPr>
            <a:r>
              <a:rPr lang="en-US" dirty="0" smtClean="0"/>
              <a:t>Group Objectives</a:t>
            </a:r>
          </a:p>
          <a:p>
            <a:pPr>
              <a:lnSpc>
                <a:spcPct val="100000"/>
              </a:lnSpc>
              <a:spcBef>
                <a:spcPts val="200"/>
              </a:spcBef>
            </a:pPr>
            <a:r>
              <a:rPr lang="en-US" dirty="0" smtClean="0"/>
              <a:t>Group Accomplishments</a:t>
            </a:r>
          </a:p>
          <a:p>
            <a:pPr>
              <a:lnSpc>
                <a:spcPct val="100000"/>
              </a:lnSpc>
              <a:spcBef>
                <a:spcPts val="200"/>
              </a:spcBef>
            </a:pPr>
            <a:r>
              <a:rPr lang="en-US" dirty="0" smtClean="0"/>
              <a:t>Lessons Learned</a:t>
            </a:r>
          </a:p>
          <a:p>
            <a:pPr>
              <a:lnSpc>
                <a:spcPct val="100000"/>
              </a:lnSpc>
              <a:spcBef>
                <a:spcPts val="200"/>
              </a:spcBef>
            </a:pPr>
            <a:r>
              <a:rPr lang="en-US" dirty="0" smtClean="0"/>
              <a:t>Recommended Future Directions</a:t>
            </a:r>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2</a:t>
            </a:fld>
            <a:endParaRPr lang="en-US"/>
          </a:p>
        </p:txBody>
      </p:sp>
    </p:spTree>
    <p:extLst>
      <p:ext uri="{BB962C8B-B14F-4D97-AF65-F5344CB8AC3E}">
        <p14:creationId xmlns:p14="http://schemas.microsoft.com/office/powerpoint/2010/main" val="1165000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black"/>
                </a:solidFill>
              </a:rPr>
              <a:t>Formalization in ASSERT</a:t>
            </a:r>
            <a:br>
              <a:rPr lang="en-US" sz="4000" dirty="0">
                <a:solidFill>
                  <a:prstClr val="black"/>
                </a:solidFill>
              </a:rPr>
            </a:br>
            <a:r>
              <a:rPr lang="en-US" sz="3600" dirty="0" smtClean="0">
                <a:solidFill>
                  <a:prstClr val="black"/>
                </a:solidFill>
              </a:rPr>
              <a:t>SADL Ontology Generation</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grpSp>
        <p:nvGrpSpPr>
          <p:cNvPr id="7" name="Group 6"/>
          <p:cNvGrpSpPr/>
          <p:nvPr/>
        </p:nvGrpSpPr>
        <p:grpSpPr>
          <a:xfrm>
            <a:off x="126269" y="2119415"/>
            <a:ext cx="5654022" cy="3156693"/>
            <a:chOff x="210065" y="1550167"/>
            <a:chExt cx="5654022" cy="3156693"/>
          </a:xfrm>
        </p:grpSpPr>
        <p:pic>
          <p:nvPicPr>
            <p:cNvPr id="5" name="Picture 4"/>
            <p:cNvPicPr>
              <a:picLocks noChangeAspect="1"/>
            </p:cNvPicPr>
            <p:nvPr/>
          </p:nvPicPr>
          <p:blipFill>
            <a:blip r:embed="rId2"/>
            <a:stretch>
              <a:fillRect/>
            </a:stretch>
          </p:blipFill>
          <p:spPr>
            <a:xfrm>
              <a:off x="210065" y="1861657"/>
              <a:ext cx="5654022" cy="284520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1320901" y="1550167"/>
              <a:ext cx="3432350" cy="369332"/>
            </a:xfrm>
            <a:prstGeom prst="rect">
              <a:avLst/>
            </a:prstGeom>
            <a:noFill/>
          </p:spPr>
          <p:txBody>
            <a:bodyPr wrap="none" rtlCol="0">
              <a:spAutoFit/>
            </a:bodyPr>
            <a:lstStyle/>
            <a:p>
              <a:r>
                <a:rPr lang="en-US" dirty="0">
                  <a:solidFill>
                    <a:prstClr val="black"/>
                  </a:solidFill>
                </a:rPr>
                <a:t>Modeling Message Type Definition</a:t>
              </a:r>
            </a:p>
          </p:txBody>
        </p:sp>
      </p:grpSp>
      <p:sp>
        <p:nvSpPr>
          <p:cNvPr id="26" name="Footer Placeholder 2"/>
          <p:cNvSpPr txBox="1">
            <a:spLocks/>
          </p:cNvSpPr>
          <p:nvPr/>
        </p:nvSpPr>
        <p:spPr>
          <a:xfrm>
            <a:off x="4038600" y="6414539"/>
            <a:ext cx="4114800" cy="306936"/>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Architecture Group</a:t>
            </a:r>
            <a:endParaRPr lang="en-US" dirty="0"/>
          </a:p>
        </p:txBody>
      </p:sp>
      <p:grpSp>
        <p:nvGrpSpPr>
          <p:cNvPr id="47" name="Group 46"/>
          <p:cNvGrpSpPr/>
          <p:nvPr/>
        </p:nvGrpSpPr>
        <p:grpSpPr>
          <a:xfrm>
            <a:off x="5949781" y="1542158"/>
            <a:ext cx="6084514" cy="4303165"/>
            <a:chOff x="5978356" y="1671444"/>
            <a:chExt cx="6084514" cy="4303165"/>
          </a:xfrm>
        </p:grpSpPr>
        <p:grpSp>
          <p:nvGrpSpPr>
            <p:cNvPr id="48" name="Group 47"/>
            <p:cNvGrpSpPr/>
            <p:nvPr/>
          </p:nvGrpSpPr>
          <p:grpSpPr>
            <a:xfrm>
              <a:off x="5978356" y="1991393"/>
              <a:ext cx="6084514" cy="3983216"/>
              <a:chOff x="5978356" y="1991393"/>
              <a:chExt cx="6084514" cy="3983216"/>
            </a:xfrm>
          </p:grpSpPr>
          <p:sp>
            <p:nvSpPr>
              <p:cNvPr id="50" name="Rectangle 49"/>
              <p:cNvSpPr/>
              <p:nvPr/>
            </p:nvSpPr>
            <p:spPr>
              <a:xfrm>
                <a:off x="5978356" y="1991393"/>
                <a:ext cx="6084514" cy="398321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1" name="Group 50"/>
              <p:cNvGrpSpPr/>
              <p:nvPr/>
            </p:nvGrpSpPr>
            <p:grpSpPr>
              <a:xfrm>
                <a:off x="6106943" y="2076075"/>
                <a:ext cx="5827339" cy="3813852"/>
                <a:chOff x="6096000" y="2075750"/>
                <a:chExt cx="5827339" cy="3813852"/>
              </a:xfrm>
            </p:grpSpPr>
            <p:sp>
              <p:nvSpPr>
                <p:cNvPr id="52" name="TextBox 51"/>
                <p:cNvSpPr txBox="1"/>
                <p:nvPr/>
              </p:nvSpPr>
              <p:spPr>
                <a:xfrm>
                  <a:off x="6096000" y="2075750"/>
                  <a:ext cx="5827339" cy="1477328"/>
                </a:xfrm>
                <a:prstGeom prst="rect">
                  <a:avLst/>
                </a:prstGeom>
                <a:solidFill>
                  <a:schemeClr val="bg2"/>
                </a:solidFill>
              </p:spPr>
              <p:txBody>
                <a:bodyPr wrap="square" lIns="0" tIns="0" rIns="0" bIns="0" rtlCol="0">
                  <a:spAutoFit/>
                </a:bodyPr>
                <a:lstStyle/>
                <a:p>
                  <a:pPr lvl="1"/>
                  <a:r>
                    <a:rPr lang="en-US" sz="1200" dirty="0">
                      <a:solidFill>
                        <a:srgbClr val="800080"/>
                      </a:solidFill>
                      <a:latin typeface="Consolas;Consolas"/>
                    </a:rPr>
                    <a:t>Context</a:t>
                  </a:r>
                  <a:r>
                    <a:rPr lang="en-US" sz="1200" dirty="0">
                      <a:solidFill>
                        <a:srgbClr val="000000"/>
                      </a:solidFill>
                      <a:latin typeface="Consolas;Consolas"/>
                    </a:rPr>
                    <a:t>: </a:t>
                  </a:r>
                  <a:endParaRPr lang="en-US" sz="800" dirty="0">
                    <a:solidFill>
                      <a:srgbClr val="000000"/>
                    </a:solidFill>
                    <a:latin typeface="Consolas;Consolas"/>
                  </a:endParaRPr>
                </a:p>
                <a:p>
                  <a:pPr marL="685800" lvl="1"/>
                  <a:r>
                    <a:rPr lang="en-US" sz="1200" dirty="0" err="1" smtClean="0">
                      <a:solidFill>
                        <a:srgbClr val="008000"/>
                      </a:solidFill>
                      <a:highlight>
                        <a:srgbClr val="E8F2FE"/>
                      </a:highlight>
                      <a:latin typeface="Consolas;Consolas"/>
                    </a:rPr>
                    <a:t>TaskAssignmentSummary</a:t>
                  </a:r>
                  <a:r>
                    <a:rPr lang="en-US" sz="1200" dirty="0">
                      <a:solidFill>
                        <a:srgbClr val="008000"/>
                      </a:solidFill>
                      <a:highlight>
                        <a:srgbClr val="E8F2FE"/>
                      </a:highlight>
                      <a:latin typeface="Consolas;Consolas"/>
                    </a:rPr>
                    <a:t>__Subscription</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a:solidFill>
                        <a:srgbClr val="000080"/>
                      </a:solidFill>
                      <a:highlight>
                        <a:srgbClr val="E8F2FE"/>
                      </a:highlight>
                      <a:latin typeface="Consolas;Consolas"/>
                    </a:rPr>
                    <a:t>PlanBuilderService</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is</a:t>
                  </a:r>
                  <a:r>
                    <a:rPr lang="en-US" sz="1200" dirty="0">
                      <a:solidFill>
                        <a:srgbClr val="000000"/>
                      </a:solidFill>
                      <a:highlight>
                        <a:srgbClr val="E8F2FE"/>
                      </a:highlight>
                      <a:latin typeface="Consolas;Consolas"/>
                    </a:rPr>
                    <a:t> </a:t>
                  </a:r>
                  <a:r>
                    <a:rPr lang="en-US" sz="1200" dirty="0" err="1" smtClean="0">
                      <a:solidFill>
                        <a:srgbClr val="008000"/>
                      </a:solidFill>
                      <a:highlight>
                        <a:srgbClr val="E8F2FE"/>
                      </a:highlight>
                      <a:latin typeface="Consolas;Consolas"/>
                    </a:rPr>
                    <a:t>TaskAssignmentSummary_out</a:t>
                  </a:r>
                  <a:r>
                    <a:rPr lang="en-US" sz="1200" dirty="0" smtClean="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smtClean="0">
                      <a:solidFill>
                        <a:srgbClr val="000000"/>
                      </a:solidFill>
                      <a:highlight>
                        <a:srgbClr val="E8F2FE"/>
                      </a:highlight>
                      <a:latin typeface="Consolas;Consolas"/>
                    </a:rPr>
                    <a:t> </a:t>
                  </a:r>
                  <a:r>
                    <a:rPr lang="en-US" sz="1200" dirty="0" err="1" smtClean="0">
                      <a:solidFill>
                        <a:srgbClr val="000080"/>
                      </a:solidFill>
                      <a:highlight>
                        <a:srgbClr val="E8F2FE"/>
                      </a:highlight>
                      <a:latin typeface="Consolas;Consolas"/>
                    </a:rPr>
                    <a:t>AssignmentTreeBranchBoundBase</a:t>
                  </a:r>
                  <a:r>
                    <a:rPr lang="en-US" sz="1200" dirty="0" smtClean="0">
                      <a:solidFill>
                        <a:srgbClr val="000000"/>
                      </a:solidFill>
                      <a:latin typeface="Consolas;Consolas"/>
                    </a:rPr>
                    <a:t>    </a:t>
                  </a:r>
                  <a:endParaRPr lang="en-US" sz="1200" dirty="0">
                    <a:solidFill>
                      <a:srgbClr val="000000"/>
                    </a:solidFill>
                    <a:latin typeface="Consolas;Consolas"/>
                  </a:endParaRPr>
                </a:p>
                <a:p>
                  <a:pPr marL="685800" lvl="1"/>
                  <a:r>
                    <a:rPr lang="en-US" sz="1200" dirty="0" smtClean="0">
                      <a:solidFill>
                        <a:srgbClr val="800080"/>
                      </a:solidFill>
                      <a:latin typeface="Consolas;Consolas"/>
                    </a:rPr>
                    <a:t>and</a:t>
                  </a:r>
                  <a:endParaRPr lang="en-US" sz="900" dirty="0">
                    <a:solidFill>
                      <a:srgbClr val="000000"/>
                    </a:solidFill>
                    <a:latin typeface="Consolas;Consolas;Consolas"/>
                  </a:endParaRPr>
                </a:p>
                <a:p>
                  <a:pPr marL="685800" lvl="1"/>
                  <a:r>
                    <a:rPr lang="en-US" sz="1200" dirty="0" err="1" smtClean="0">
                      <a:solidFill>
                        <a:srgbClr val="008000"/>
                      </a:solidFill>
                      <a:highlight>
                        <a:srgbClr val="E8F2FE"/>
                      </a:highlight>
                      <a:latin typeface="Consolas;Consolas"/>
                    </a:rPr>
                    <a:t>TaskImplementationRequest</a:t>
                  </a:r>
                  <a:r>
                    <a:rPr lang="en-US" sz="1200" dirty="0">
                      <a:solidFill>
                        <a:srgbClr val="008000"/>
                      </a:solidFill>
                      <a:highlight>
                        <a:srgbClr val="E8F2FE"/>
                      </a:highlight>
                      <a:latin typeface="Consolas;Consolas"/>
                    </a:rPr>
                    <a:t>__Subscription</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err="1">
                      <a:solidFill>
                        <a:srgbClr val="000080"/>
                      </a:solidFill>
                      <a:highlight>
                        <a:srgbClr val="E8F2FE"/>
                      </a:highlight>
                      <a:latin typeface="Consolas;Consolas"/>
                    </a:rPr>
                    <a:t>TaskServiceBase</a:t>
                  </a:r>
                  <a:r>
                    <a:rPr lang="en-US" sz="1200" dirty="0">
                      <a:solidFill>
                        <a:srgbClr val="000000"/>
                      </a:solidFill>
                      <a:highlight>
                        <a:srgbClr val="E8F2FE"/>
                      </a:highlight>
                      <a:latin typeface="Consolas;Consolas"/>
                    </a:rPr>
                    <a:t> </a:t>
                  </a:r>
                  <a:r>
                    <a:rPr lang="en-US" sz="1200" dirty="0">
                      <a:solidFill>
                        <a:srgbClr val="800080"/>
                      </a:solidFill>
                      <a:highlight>
                        <a:srgbClr val="E8F2FE"/>
                      </a:highlight>
                      <a:latin typeface="Consolas;Consolas"/>
                    </a:rPr>
                    <a:t>is</a:t>
                  </a:r>
                  <a:r>
                    <a:rPr lang="en-US" sz="1200" dirty="0">
                      <a:solidFill>
                        <a:srgbClr val="000000"/>
                      </a:solidFill>
                      <a:highlight>
                        <a:srgbClr val="E8F2FE"/>
                      </a:highlight>
                      <a:latin typeface="Consolas;Consolas"/>
                    </a:rPr>
                    <a:t> </a:t>
                  </a:r>
                  <a:r>
                    <a:rPr lang="en-US" sz="1200" dirty="0" err="1">
                      <a:solidFill>
                        <a:srgbClr val="008000"/>
                      </a:solidFill>
                      <a:highlight>
                        <a:srgbClr val="E8F2FE"/>
                      </a:highlight>
                      <a:latin typeface="Consolas;Consolas"/>
                    </a:rPr>
                    <a:t>TaskImplementationRequest_out</a:t>
                  </a:r>
                  <a:r>
                    <a:rPr lang="en-US" sz="1200" dirty="0">
                      <a:solidFill>
                        <a:srgbClr val="000000"/>
                      </a:solidFill>
                      <a:highlight>
                        <a:srgbClr val="E8F2FE"/>
                      </a:highlight>
                      <a:latin typeface="Consolas;Consolas"/>
                    </a:rPr>
                    <a:t> </a:t>
                  </a:r>
                  <a:r>
                    <a:rPr lang="en-US" sz="1200" dirty="0" smtClean="0">
                      <a:solidFill>
                        <a:srgbClr val="800080"/>
                      </a:solidFill>
                      <a:highlight>
                        <a:srgbClr val="E8F2FE"/>
                      </a:highlight>
                      <a:latin typeface="Consolas;Consolas"/>
                    </a:rPr>
                    <a:t>of</a:t>
                  </a:r>
                  <a:r>
                    <a:rPr lang="en-US" sz="1200" dirty="0">
                      <a:solidFill>
                        <a:srgbClr val="000000"/>
                      </a:solidFill>
                      <a:highlight>
                        <a:srgbClr val="E8F2FE"/>
                      </a:highlight>
                      <a:latin typeface="Consolas;Consolas"/>
                    </a:rPr>
                    <a:t> </a:t>
                  </a:r>
                  <a:r>
                    <a:rPr lang="en-US" sz="1200" dirty="0" err="1" smtClean="0">
                      <a:solidFill>
                        <a:srgbClr val="000080"/>
                      </a:solidFill>
                      <a:highlight>
                        <a:srgbClr val="E8F2FE"/>
                      </a:highlight>
                      <a:latin typeface="Consolas;Consolas"/>
                    </a:rPr>
                    <a:t>PlanBuilderService</a:t>
                  </a:r>
                  <a:endParaRPr lang="en-US" sz="1200" dirty="0">
                    <a:solidFill>
                      <a:srgbClr val="000080"/>
                    </a:solidFill>
                    <a:highlight>
                      <a:srgbClr val="E8F2FE"/>
                    </a:highlight>
                    <a:latin typeface="Consolas;Consolas"/>
                  </a:endParaRPr>
                </a:p>
                <a:p>
                  <a:pPr marL="685800" lvl="1"/>
                  <a:r>
                    <a:rPr lang="en-US" sz="1200" dirty="0" smtClean="0">
                      <a:solidFill>
                        <a:srgbClr val="800080"/>
                      </a:solidFill>
                      <a:latin typeface="Consolas;Consolas"/>
                    </a:rPr>
                    <a:t>and</a:t>
                  </a:r>
                  <a:endParaRPr lang="en-US" sz="1200" dirty="0">
                    <a:solidFill>
                      <a:srgbClr val="800080"/>
                    </a:solidFill>
                    <a:latin typeface="Consolas;Consolas"/>
                  </a:endParaRPr>
                </a:p>
                <a:p>
                  <a:pPr marL="685800" lvl="1"/>
                  <a:r>
                    <a:rPr lang="en-US" sz="1200" dirty="0" smtClean="0">
                      <a:solidFill>
                        <a:srgbClr val="800080"/>
                      </a:solidFill>
                      <a:latin typeface="Consolas;Consolas"/>
                    </a:rPr>
                    <a:t>…</a:t>
                  </a:r>
                  <a:endParaRPr lang="en-US" sz="1200" dirty="0">
                    <a:solidFill>
                      <a:srgbClr val="800080"/>
                    </a:solidFill>
                    <a:latin typeface="Consolas;Consolas"/>
                  </a:endParaRPr>
                </a:p>
              </p:txBody>
            </p:sp>
            <p:sp>
              <p:nvSpPr>
                <p:cNvPr id="53" name="Rectangle: Rounded Corners 5"/>
                <p:cNvSpPr/>
                <p:nvPr/>
              </p:nvSpPr>
              <p:spPr>
                <a:xfrm>
                  <a:off x="10344959" y="4552936"/>
                  <a:ext cx="1578380"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50000"/>
                        </a:prstClr>
                      </a:solidFill>
                    </a:rPr>
                    <a:t>PlanBuilderService</a:t>
                  </a:r>
                </a:p>
              </p:txBody>
            </p:sp>
            <p:sp>
              <p:nvSpPr>
                <p:cNvPr id="54" name="Rectangle: Rounded Corners 6"/>
                <p:cNvSpPr/>
                <p:nvPr/>
              </p:nvSpPr>
              <p:spPr>
                <a:xfrm>
                  <a:off x="6354735" y="3649103"/>
                  <a:ext cx="2424037"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lumMod val="50000"/>
                        </a:prstClr>
                      </a:solidFill>
                    </a:rPr>
                    <a:t>AssignmentTreeBranchBoundBase</a:t>
                  </a:r>
                </a:p>
              </p:txBody>
            </p:sp>
            <p:sp>
              <p:nvSpPr>
                <p:cNvPr id="55" name="Rectangle: Rounded Corners 7"/>
                <p:cNvSpPr/>
                <p:nvPr/>
              </p:nvSpPr>
              <p:spPr>
                <a:xfrm>
                  <a:off x="8622761" y="5203802"/>
                  <a:ext cx="1345156"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black">
                          <a:lumMod val="50000"/>
                        </a:prstClr>
                      </a:solidFill>
                    </a:rPr>
                    <a:t>TaskServiceBase</a:t>
                  </a:r>
                  <a:endParaRPr lang="en-US" sz="1200" dirty="0">
                    <a:solidFill>
                      <a:prstClr val="black">
                        <a:lumMod val="50000"/>
                      </a:prstClr>
                    </a:solidFill>
                  </a:endParaRPr>
                </a:p>
              </p:txBody>
            </p:sp>
            <p:sp>
              <p:nvSpPr>
                <p:cNvPr id="56" name="TextBox 55"/>
                <p:cNvSpPr txBox="1"/>
                <p:nvPr/>
              </p:nvSpPr>
              <p:spPr>
                <a:xfrm>
                  <a:off x="6753244" y="4655129"/>
                  <a:ext cx="2041120" cy="153888"/>
                </a:xfrm>
                <a:prstGeom prst="rect">
                  <a:avLst/>
                </a:prstGeom>
                <a:noFill/>
              </p:spPr>
              <p:txBody>
                <a:bodyPr wrap="square" lIns="0" tIns="0" rIns="0" bIns="0" rtlCol="0">
                  <a:spAutoFit/>
                </a:bodyPr>
                <a:lstStyle/>
                <a:p>
                  <a:r>
                    <a:rPr lang="en-US" sz="1000" b="1" dirty="0" err="1">
                      <a:solidFill>
                        <a:srgbClr val="70AD47">
                          <a:lumMod val="75000"/>
                        </a:srgbClr>
                      </a:solidFill>
                    </a:rPr>
                    <a:t>TaskImplementationRequest_out</a:t>
                  </a:r>
                  <a:endParaRPr lang="en-US" sz="1000" b="1" dirty="0">
                    <a:solidFill>
                      <a:srgbClr val="70AD47">
                        <a:lumMod val="75000"/>
                      </a:srgbClr>
                    </a:solidFill>
                  </a:endParaRPr>
                </a:p>
              </p:txBody>
            </p:sp>
            <p:cxnSp>
              <p:nvCxnSpPr>
                <p:cNvPr id="57" name="Connector: Elbow 14"/>
                <p:cNvCxnSpPr>
                  <a:stCxn id="53" idx="1"/>
                  <a:endCxn id="55" idx="1"/>
                </p:cNvCxnSpPr>
                <p:nvPr/>
              </p:nvCxnSpPr>
              <p:spPr>
                <a:xfrm rot="10800000" flipV="1">
                  <a:off x="8622761" y="4895836"/>
                  <a:ext cx="1722198" cy="650866"/>
                </a:xfrm>
                <a:prstGeom prst="bentConnector3">
                  <a:avLst>
                    <a:gd name="adj1" fmla="val 205638"/>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232519" y="5632714"/>
                  <a:ext cx="2453639" cy="153888"/>
                </a:xfrm>
                <a:prstGeom prst="rect">
                  <a:avLst/>
                </a:prstGeom>
                <a:noFill/>
              </p:spPr>
              <p:txBody>
                <a:bodyPr wrap="square" lIns="0" tIns="0" rIns="0" bIns="0" rtlCol="0">
                  <a:spAutoFit/>
                </a:bodyPr>
                <a:lstStyle/>
                <a:p>
                  <a:r>
                    <a:rPr lang="en-US" sz="1000" b="1" dirty="0" err="1">
                      <a:solidFill>
                        <a:srgbClr val="70AD47">
                          <a:lumMod val="75000"/>
                        </a:srgbClr>
                      </a:solidFill>
                    </a:rPr>
                    <a:t>TaskImplementationRequest_Subscription</a:t>
                  </a:r>
                  <a:endParaRPr lang="en-US" sz="1000" b="1" dirty="0">
                    <a:solidFill>
                      <a:srgbClr val="70AD47">
                        <a:lumMod val="75000"/>
                      </a:srgbClr>
                    </a:solidFill>
                  </a:endParaRPr>
                </a:p>
              </p:txBody>
            </p:sp>
            <p:cxnSp>
              <p:nvCxnSpPr>
                <p:cNvPr id="59" name="Connector: Elbow 23"/>
                <p:cNvCxnSpPr>
                  <a:stCxn id="54" idx="3"/>
                  <a:endCxn id="53" idx="0"/>
                </p:cNvCxnSpPr>
                <p:nvPr/>
              </p:nvCxnSpPr>
              <p:spPr>
                <a:xfrm>
                  <a:off x="8778772" y="3992003"/>
                  <a:ext cx="2355377" cy="560933"/>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841836" y="3785811"/>
                  <a:ext cx="2041120" cy="153888"/>
                </a:xfrm>
                <a:prstGeom prst="rect">
                  <a:avLst/>
                </a:prstGeom>
                <a:noFill/>
              </p:spPr>
              <p:txBody>
                <a:bodyPr wrap="square" lIns="0" tIns="0" rIns="0" bIns="0" rtlCol="0">
                  <a:spAutoFit/>
                </a:bodyPr>
                <a:lstStyle/>
                <a:p>
                  <a:r>
                    <a:rPr lang="en-US" sz="1000" b="1" dirty="0" err="1">
                      <a:solidFill>
                        <a:srgbClr val="70AD47">
                          <a:lumMod val="75000"/>
                        </a:srgbClr>
                      </a:solidFill>
                    </a:rPr>
                    <a:t>TaskAssignmentSummary_out</a:t>
                  </a:r>
                  <a:endParaRPr lang="en-US" sz="1000" b="1" dirty="0">
                    <a:solidFill>
                      <a:srgbClr val="70AD47">
                        <a:lumMod val="75000"/>
                      </a:srgbClr>
                    </a:solidFill>
                  </a:endParaRPr>
                </a:p>
              </p:txBody>
            </p:sp>
            <p:sp>
              <p:nvSpPr>
                <p:cNvPr id="61" name="TextBox 60"/>
                <p:cNvSpPr txBox="1"/>
                <p:nvPr/>
              </p:nvSpPr>
              <p:spPr>
                <a:xfrm>
                  <a:off x="8871597" y="4329573"/>
                  <a:ext cx="2470797" cy="153888"/>
                </a:xfrm>
                <a:prstGeom prst="rect">
                  <a:avLst/>
                </a:prstGeom>
                <a:noFill/>
              </p:spPr>
              <p:txBody>
                <a:bodyPr wrap="square" lIns="0" tIns="0" rIns="0" bIns="0" rtlCol="0">
                  <a:spAutoFit/>
                </a:bodyPr>
                <a:lstStyle/>
                <a:p>
                  <a:r>
                    <a:rPr lang="en-US" sz="1000" b="1" dirty="0" err="1">
                      <a:solidFill>
                        <a:srgbClr val="70AD47">
                          <a:lumMod val="75000"/>
                        </a:srgbClr>
                      </a:solidFill>
                    </a:rPr>
                    <a:t>TaskAssignmentSummary_Subscription</a:t>
                  </a:r>
                  <a:endParaRPr lang="en-US" sz="1000" b="1" dirty="0">
                    <a:solidFill>
                      <a:srgbClr val="70AD47">
                        <a:lumMod val="75000"/>
                      </a:srgbClr>
                    </a:solidFill>
                  </a:endParaRPr>
                </a:p>
              </p:txBody>
            </p:sp>
          </p:grpSp>
        </p:grpSp>
        <p:sp>
          <p:nvSpPr>
            <p:cNvPr id="49" name="Rectangle 48"/>
            <p:cNvSpPr/>
            <p:nvPr/>
          </p:nvSpPr>
          <p:spPr>
            <a:xfrm>
              <a:off x="7129175" y="1671444"/>
              <a:ext cx="3641959" cy="369332"/>
            </a:xfrm>
            <a:prstGeom prst="rect">
              <a:avLst/>
            </a:prstGeom>
          </p:spPr>
          <p:txBody>
            <a:bodyPr wrap="none">
              <a:spAutoFit/>
            </a:bodyPr>
            <a:lstStyle/>
            <a:p>
              <a:r>
                <a:rPr lang="en-US" dirty="0">
                  <a:solidFill>
                    <a:prstClr val="black"/>
                  </a:solidFill>
                </a:rPr>
                <a:t>Modeling Dataflow in SADL Ontology</a:t>
              </a:r>
            </a:p>
          </p:txBody>
        </p:sp>
      </p:grpSp>
    </p:spTree>
    <p:extLst>
      <p:ext uri="{BB962C8B-B14F-4D97-AF65-F5344CB8AC3E}">
        <p14:creationId xmlns:p14="http://schemas.microsoft.com/office/powerpoint/2010/main" val="3947762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black"/>
                </a:solidFill>
              </a:rPr>
              <a:t>Formalization in ASSERT</a:t>
            </a:r>
            <a:br>
              <a:rPr lang="en-US" sz="4000" dirty="0">
                <a:solidFill>
                  <a:prstClr val="black"/>
                </a:solidFill>
              </a:rPr>
            </a:br>
            <a:r>
              <a:rPr lang="en-US" sz="3600" dirty="0" smtClean="0">
                <a:solidFill>
                  <a:prstClr val="black"/>
                </a:solidFill>
              </a:rPr>
              <a:t>SADL Ontology Generation</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
        <p:nvSpPr>
          <p:cNvPr id="26" name="Footer Placeholder 2"/>
          <p:cNvSpPr txBox="1">
            <a:spLocks/>
          </p:cNvSpPr>
          <p:nvPr/>
        </p:nvSpPr>
        <p:spPr>
          <a:xfrm>
            <a:off x="4038600" y="6414539"/>
            <a:ext cx="4114800" cy="306936"/>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Architecture Group</a:t>
            </a:r>
            <a:endParaRPr lang="en-US" dirty="0"/>
          </a:p>
        </p:txBody>
      </p:sp>
      <p:grpSp>
        <p:nvGrpSpPr>
          <p:cNvPr id="29" name="Group 28"/>
          <p:cNvGrpSpPr/>
          <p:nvPr/>
        </p:nvGrpSpPr>
        <p:grpSpPr>
          <a:xfrm>
            <a:off x="210065" y="215458"/>
            <a:ext cx="4394825" cy="2827939"/>
            <a:chOff x="118223" y="1904060"/>
            <a:chExt cx="4394825" cy="2827939"/>
          </a:xfrm>
        </p:grpSpPr>
        <p:grpSp>
          <p:nvGrpSpPr>
            <p:cNvPr id="11" name="Group 10"/>
            <p:cNvGrpSpPr/>
            <p:nvPr/>
          </p:nvGrpSpPr>
          <p:grpSpPr>
            <a:xfrm>
              <a:off x="118223" y="1904060"/>
              <a:ext cx="3714750" cy="2142354"/>
              <a:chOff x="5271248" y="1515246"/>
              <a:chExt cx="3714750" cy="2142354"/>
            </a:xfrm>
          </p:grpSpPr>
          <p:sp>
            <p:nvSpPr>
              <p:cNvPr id="3" name="Rectangle 2"/>
              <p:cNvSpPr/>
              <p:nvPr/>
            </p:nvSpPr>
            <p:spPr>
              <a:xfrm>
                <a:off x="5271248" y="1515246"/>
                <a:ext cx="3714750" cy="214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black"/>
                    </a:solidFill>
                  </a:rPr>
                  <a:t>Modeling Message Type </a:t>
                </a:r>
                <a:r>
                  <a:rPr lang="en-US" dirty="0" smtClean="0">
                    <a:solidFill>
                      <a:prstClr val="black"/>
                    </a:solidFill>
                  </a:rPr>
                  <a:t>Definition</a:t>
                </a:r>
                <a:endParaRPr lang="en-US" dirty="0">
                  <a:solidFill>
                    <a:prstClr val="black"/>
                  </a:solidFill>
                </a:endParaRPr>
              </a:p>
            </p:txBody>
          </p:sp>
          <p:pic>
            <p:nvPicPr>
              <p:cNvPr id="5" name="Picture 4"/>
              <p:cNvPicPr>
                <a:picLocks noChangeAspect="1"/>
              </p:cNvPicPr>
              <p:nvPr/>
            </p:nvPicPr>
            <p:blipFill>
              <a:blip r:embed="rId2"/>
              <a:stretch>
                <a:fillRect/>
              </a:stretch>
            </p:blipFill>
            <p:spPr>
              <a:xfrm>
                <a:off x="5728314" y="1989277"/>
                <a:ext cx="2800617" cy="140932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grpSp>
          <p:nvGrpSpPr>
            <p:cNvPr id="12" name="Group 11"/>
            <p:cNvGrpSpPr/>
            <p:nvPr/>
          </p:nvGrpSpPr>
          <p:grpSpPr>
            <a:xfrm>
              <a:off x="798298" y="2580142"/>
              <a:ext cx="3714750" cy="2151857"/>
              <a:chOff x="6759093" y="2382043"/>
              <a:chExt cx="3714750" cy="2151857"/>
            </a:xfrm>
          </p:grpSpPr>
          <p:sp>
            <p:nvSpPr>
              <p:cNvPr id="27" name="Rectangle 26"/>
              <p:cNvSpPr/>
              <p:nvPr/>
            </p:nvSpPr>
            <p:spPr>
              <a:xfrm>
                <a:off x="6759093" y="2382043"/>
                <a:ext cx="3714750" cy="2151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black"/>
                    </a:solidFill>
                  </a:rPr>
                  <a:t>Modeling Dataflow in SADL </a:t>
                </a:r>
                <a:r>
                  <a:rPr lang="en-US" dirty="0" smtClean="0">
                    <a:solidFill>
                      <a:prstClr val="black"/>
                    </a:solidFill>
                  </a:rPr>
                  <a:t>Ontology</a:t>
                </a:r>
                <a:endParaRPr lang="en-US" dirty="0">
                  <a:solidFill>
                    <a:prstClr val="black"/>
                  </a:solidFill>
                </a:endParaRPr>
              </a:p>
            </p:txBody>
          </p:sp>
          <p:pic>
            <p:nvPicPr>
              <p:cNvPr id="10" name="Picture 9"/>
              <p:cNvPicPr>
                <a:picLocks noChangeAspect="1"/>
              </p:cNvPicPr>
              <p:nvPr/>
            </p:nvPicPr>
            <p:blipFill>
              <a:blip r:embed="rId3"/>
              <a:stretch>
                <a:fillRect/>
              </a:stretch>
            </p:blipFill>
            <p:spPr>
              <a:xfrm>
                <a:off x="7397972" y="2792095"/>
                <a:ext cx="2436991" cy="1610283"/>
              </a:xfrm>
              <a:prstGeom prst="rect">
                <a:avLst/>
              </a:prstGeom>
            </p:spPr>
          </p:pic>
        </p:grpSp>
      </p:grpSp>
      <p:grpSp>
        <p:nvGrpSpPr>
          <p:cNvPr id="28" name="Group 27"/>
          <p:cNvGrpSpPr/>
          <p:nvPr/>
        </p:nvGrpSpPr>
        <p:grpSpPr>
          <a:xfrm>
            <a:off x="3086100" y="1664520"/>
            <a:ext cx="8244516" cy="4403715"/>
            <a:chOff x="3133725" y="1540185"/>
            <a:chExt cx="8244516" cy="4403715"/>
          </a:xfrm>
        </p:grpSpPr>
        <p:grpSp>
          <p:nvGrpSpPr>
            <p:cNvPr id="15" name="Group 14"/>
            <p:cNvGrpSpPr/>
            <p:nvPr/>
          </p:nvGrpSpPr>
          <p:grpSpPr>
            <a:xfrm>
              <a:off x="3133725" y="1858146"/>
              <a:ext cx="8244516" cy="4085754"/>
              <a:chOff x="2543175" y="1848321"/>
              <a:chExt cx="8244516" cy="4085754"/>
            </a:xfrm>
          </p:grpSpPr>
          <p:sp>
            <p:nvSpPr>
              <p:cNvPr id="14" name="Rectangle 13"/>
              <p:cNvSpPr/>
              <p:nvPr/>
            </p:nvSpPr>
            <p:spPr>
              <a:xfrm>
                <a:off x="2543175" y="1848321"/>
                <a:ext cx="8244516" cy="40857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2664499" y="2036070"/>
                <a:ext cx="7954632" cy="3778181"/>
              </a:xfrm>
              <a:prstGeom prst="rect">
                <a:avLst/>
              </a:prstGeom>
              <a:solidFill>
                <a:schemeClr val="bg1"/>
              </a:solidFill>
            </p:spPr>
          </p:pic>
        </p:grpSp>
        <p:sp>
          <p:nvSpPr>
            <p:cNvPr id="16" name="Rectangle 15"/>
            <p:cNvSpPr/>
            <p:nvPr/>
          </p:nvSpPr>
          <p:spPr>
            <a:xfrm>
              <a:off x="4971030" y="1540185"/>
              <a:ext cx="4569905" cy="369332"/>
            </a:xfrm>
            <a:prstGeom prst="rect">
              <a:avLst/>
            </a:prstGeom>
          </p:spPr>
          <p:txBody>
            <a:bodyPr wrap="none">
              <a:spAutoFit/>
            </a:bodyPr>
            <a:lstStyle/>
            <a:p>
              <a:r>
                <a:rPr lang="en-US" dirty="0"/>
                <a:t>Modeling Data </a:t>
              </a:r>
              <a:r>
                <a:rPr lang="en-US" dirty="0" smtClean="0"/>
                <a:t>Types </a:t>
              </a:r>
              <a:r>
                <a:rPr lang="en-US" dirty="0"/>
                <a:t>and Variable Declarations</a:t>
              </a:r>
            </a:p>
          </p:txBody>
        </p:sp>
      </p:grpSp>
    </p:spTree>
    <p:extLst>
      <p:ext uri="{BB962C8B-B14F-4D97-AF65-F5344CB8AC3E}">
        <p14:creationId xmlns:p14="http://schemas.microsoft.com/office/powerpoint/2010/main" val="19505518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Illustrative </a:t>
            </a:r>
            <a:r>
              <a:rPr lang="en-US" sz="4000" dirty="0"/>
              <a:t>example: Modified </a:t>
            </a:r>
            <a:r>
              <a:rPr lang="en-US" sz="4000" dirty="0" smtClean="0"/>
              <a:t>Contracts </a:t>
            </a:r>
            <a:r>
              <a:rPr lang="en-US" sz="4000" dirty="0"/>
              <a:t>Pass Analysis  </a:t>
            </a:r>
          </a:p>
        </p:txBody>
      </p:sp>
      <p:grpSp>
        <p:nvGrpSpPr>
          <p:cNvPr id="7" name="Group 6"/>
          <p:cNvGrpSpPr/>
          <p:nvPr/>
        </p:nvGrpSpPr>
        <p:grpSpPr>
          <a:xfrm>
            <a:off x="346330" y="1713031"/>
            <a:ext cx="7807070" cy="3744390"/>
            <a:chOff x="571858" y="1534853"/>
            <a:chExt cx="8814075" cy="4009460"/>
          </a:xfrm>
        </p:grpSpPr>
        <p:pic>
          <p:nvPicPr>
            <p:cNvPr id="5" name="Picture 4"/>
            <p:cNvPicPr>
              <a:picLocks noChangeAspect="1"/>
            </p:cNvPicPr>
            <p:nvPr/>
          </p:nvPicPr>
          <p:blipFill>
            <a:blip r:embed="rId2"/>
            <a:stretch>
              <a:fillRect/>
            </a:stretch>
          </p:blipFill>
          <p:spPr>
            <a:xfrm>
              <a:off x="571858" y="3719720"/>
              <a:ext cx="8814075" cy="1824593"/>
            </a:xfrm>
            <a:prstGeom prst="rect">
              <a:avLst/>
            </a:prstGeom>
          </p:spPr>
        </p:pic>
        <p:pic>
          <p:nvPicPr>
            <p:cNvPr id="6" name="Picture 5"/>
            <p:cNvPicPr>
              <a:picLocks noChangeAspect="1"/>
            </p:cNvPicPr>
            <p:nvPr/>
          </p:nvPicPr>
          <p:blipFill>
            <a:blip r:embed="rId3"/>
            <a:stretch>
              <a:fillRect/>
            </a:stretch>
          </p:blipFill>
          <p:spPr>
            <a:xfrm>
              <a:off x="571858" y="1534853"/>
              <a:ext cx="8558002" cy="2095682"/>
            </a:xfrm>
            <a:prstGeom prst="rect">
              <a:avLst/>
            </a:prstGeom>
          </p:spPr>
        </p:pic>
      </p:grpSp>
      <p:sp>
        <p:nvSpPr>
          <p:cNvPr id="9" name="Arrow: Down 8"/>
          <p:cNvSpPr/>
          <p:nvPr/>
        </p:nvSpPr>
        <p:spPr>
          <a:xfrm rot="16200000">
            <a:off x="7099927" y="3573444"/>
            <a:ext cx="573024" cy="59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a:blip r:embed="rId4"/>
          <a:stretch>
            <a:fillRect/>
          </a:stretch>
        </p:blipFill>
        <p:spPr>
          <a:xfrm>
            <a:off x="7686317" y="2872736"/>
            <a:ext cx="4505683" cy="1640144"/>
          </a:xfrm>
          <a:prstGeom prst="rect">
            <a:avLst/>
          </a:prstGeom>
        </p:spPr>
      </p:pic>
      <p:sp>
        <p:nvSpPr>
          <p:cNvPr id="11" name="Footer Placeholder 2"/>
          <p:cNvSpPr>
            <a:spLocks noGrp="1"/>
          </p:cNvSpPr>
          <p:nvPr>
            <p:ph type="ftr" sz="quarter" idx="11"/>
          </p:nvPr>
        </p:nvSpPr>
        <p:spPr>
          <a:xfrm>
            <a:off x="4038600" y="6414539"/>
            <a:ext cx="4114800" cy="306936"/>
          </a:xfrm>
        </p:spPr>
        <p:txBody>
          <a:bodyPr/>
          <a:lstStyle/>
          <a:p>
            <a:r>
              <a:rPr lang="en-US" dirty="0"/>
              <a:t>Architecture Group</a:t>
            </a:r>
          </a:p>
        </p:txBody>
      </p:sp>
      <p:sp>
        <p:nvSpPr>
          <p:cNvPr id="12" name="TextBox 11"/>
          <p:cNvSpPr txBox="1"/>
          <p:nvPr/>
        </p:nvSpPr>
        <p:spPr>
          <a:xfrm>
            <a:off x="8153400" y="4730262"/>
            <a:ext cx="3786554" cy="1477328"/>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dirty="0">
                <a:solidFill>
                  <a:srgbClr val="0000FF"/>
                </a:solidFill>
              </a:rPr>
              <a:t>What we learned: errors introduced in the manual contracts/requirements capturing process can be found earlier through automated analysis.  </a:t>
            </a:r>
          </a:p>
        </p:txBody>
      </p:sp>
    </p:spTree>
    <p:extLst>
      <p:ext uri="{BB962C8B-B14F-4D97-AF65-F5344CB8AC3E}">
        <p14:creationId xmlns:p14="http://schemas.microsoft.com/office/powerpoint/2010/main" val="2157516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Formalization on </a:t>
            </a:r>
            <a:r>
              <a:rPr lang="en-US" dirty="0" err="1" smtClean="0"/>
              <a:t>UxAS</a:t>
            </a:r>
            <a:endParaRPr lang="en-US" dirty="0"/>
          </a:p>
        </p:txBody>
      </p:sp>
      <p:sp>
        <p:nvSpPr>
          <p:cNvPr id="3" name="Content Placeholder 2"/>
          <p:cNvSpPr>
            <a:spLocks noGrp="1"/>
          </p:cNvSpPr>
          <p:nvPr>
            <p:ph idx="1"/>
          </p:nvPr>
        </p:nvSpPr>
        <p:spPr/>
        <p:txBody>
          <a:bodyPr>
            <a:normAutofit/>
          </a:bodyPr>
          <a:lstStyle/>
          <a:p>
            <a:r>
              <a:rPr lang="en-US" dirty="0" smtClean="0"/>
              <a:t>Recognition of key assumptions</a:t>
            </a:r>
          </a:p>
          <a:p>
            <a:pPr lvl="1"/>
            <a:r>
              <a:rPr lang="en-US" dirty="0" smtClean="0"/>
              <a:t>IDs are unique (not guaranteed by the implementation today)</a:t>
            </a:r>
          </a:p>
          <a:p>
            <a:r>
              <a:rPr lang="en-US" dirty="0" smtClean="0"/>
              <a:t>Illumination of design flaws</a:t>
            </a:r>
          </a:p>
          <a:p>
            <a:pPr lvl="1"/>
            <a:r>
              <a:rPr lang="en-US" dirty="0" smtClean="0"/>
              <a:t>Missing ID checks</a:t>
            </a:r>
          </a:p>
          <a:p>
            <a:pPr lvl="1"/>
            <a:r>
              <a:rPr lang="en-US" dirty="0" smtClean="0"/>
              <a:t>All services need to use the Route Planner for routes to ensure there is no conflict with an airspace constraint</a:t>
            </a:r>
          </a:p>
          <a:p>
            <a:r>
              <a:rPr lang="en-US" dirty="0" smtClean="0"/>
              <a:t>Restructuring to avoid redundant or problematic logic</a:t>
            </a:r>
          </a:p>
          <a:p>
            <a:pPr lvl="1"/>
            <a:r>
              <a:rPr lang="en-US" dirty="0" smtClean="0"/>
              <a:t>Split </a:t>
            </a:r>
            <a:r>
              <a:rPr lang="en-US" dirty="0" err="1" smtClean="0"/>
              <a:t>RouteAggregatorService</a:t>
            </a:r>
            <a:r>
              <a:rPr lang="en-US" dirty="0" smtClean="0"/>
              <a:t> into two services for two functional roles</a:t>
            </a:r>
          </a:p>
          <a:p>
            <a:pPr lvl="1"/>
            <a:r>
              <a:rPr lang="en-US" dirty="0" smtClean="0"/>
              <a:t>Removal of some dead code in the Route Planner</a:t>
            </a:r>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3185477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State Machine Reasoning</a:t>
            </a:r>
            <a:endParaRPr lang="en-US" dirty="0"/>
          </a:p>
        </p:txBody>
      </p:sp>
      <p:sp>
        <p:nvSpPr>
          <p:cNvPr id="5" name="Subtitle 4"/>
          <p:cNvSpPr>
            <a:spLocks noGrp="1"/>
          </p:cNvSpPr>
          <p:nvPr>
            <p:ph type="subTitle" idx="1"/>
          </p:nvPr>
        </p:nvSpPr>
        <p:spPr/>
        <p:txBody>
          <a:bodyPr/>
          <a:lstStyle/>
          <a:p>
            <a:endParaRPr lang="en-US"/>
          </a:p>
        </p:txBody>
      </p:sp>
      <p:sp>
        <p:nvSpPr>
          <p:cNvPr id="6"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155288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4566"/>
          <a:stretch/>
        </p:blipFill>
        <p:spPr>
          <a:xfrm>
            <a:off x="3131209" y="1508512"/>
            <a:ext cx="8939582" cy="5349488"/>
          </a:xfrm>
          <a:prstGeom prst="rect">
            <a:avLst/>
          </a:prstGeom>
        </p:spPr>
      </p:pic>
      <p:sp>
        <p:nvSpPr>
          <p:cNvPr id="2" name="Title 1"/>
          <p:cNvSpPr>
            <a:spLocks noGrp="1"/>
          </p:cNvSpPr>
          <p:nvPr>
            <p:ph type="title"/>
          </p:nvPr>
        </p:nvSpPr>
        <p:spPr/>
        <p:txBody>
          <a:bodyPr>
            <a:normAutofit/>
          </a:bodyPr>
          <a:lstStyle/>
          <a:p>
            <a:r>
              <a:rPr lang="en-US" dirty="0" smtClean="0"/>
              <a:t>State Machine Correctness Argument</a:t>
            </a:r>
            <a:endParaRPr lang="en-US" dirty="0"/>
          </a:p>
        </p:txBody>
      </p:sp>
      <p:sp>
        <p:nvSpPr>
          <p:cNvPr id="3" name="Content Placeholder 2"/>
          <p:cNvSpPr>
            <a:spLocks noGrp="1"/>
          </p:cNvSpPr>
          <p:nvPr>
            <p:ph idx="1"/>
          </p:nvPr>
        </p:nvSpPr>
        <p:spPr>
          <a:xfrm>
            <a:off x="95003" y="1508511"/>
            <a:ext cx="6460176" cy="4668452"/>
          </a:xfrm>
        </p:spPr>
        <p:txBody>
          <a:bodyPr>
            <a:normAutofit/>
          </a:bodyPr>
          <a:lstStyle/>
          <a:p>
            <a:r>
              <a:rPr lang="en-US" dirty="0"/>
              <a:t>Argument pattern for individual AADL component state machine correctness:</a:t>
            </a:r>
          </a:p>
          <a:p>
            <a:pPr marL="800100" lvl="1" indent="-342900">
              <a:buFont typeface="Arial" charset="0"/>
              <a:buChar char="•"/>
            </a:pPr>
            <a:r>
              <a:rPr lang="en-US" dirty="0"/>
              <a:t>Structure repeated for each component</a:t>
            </a:r>
          </a:p>
          <a:p>
            <a:pPr marL="800100" lvl="1" indent="-342900">
              <a:buFont typeface="Arial" charset="0"/>
              <a:buChar char="•"/>
            </a:pPr>
            <a:r>
              <a:rPr lang="en-US" dirty="0"/>
              <a:t>Vision: Situated within a larger model correctness argument</a:t>
            </a:r>
          </a:p>
          <a:p>
            <a:r>
              <a:rPr lang="en-US" dirty="0" smtClean="0"/>
              <a:t>Argument </a:t>
            </a:r>
            <a:r>
              <a:rPr lang="en-US" dirty="0"/>
              <a:t>situates proposed AGREE lemmas:</a:t>
            </a:r>
          </a:p>
          <a:p>
            <a:pPr marL="800100" lvl="1" indent="-342900">
              <a:buFont typeface="Arial" charset="0"/>
              <a:buChar char="•"/>
            </a:pPr>
            <a:r>
              <a:rPr lang="en-US" dirty="0"/>
              <a:t>Purpose</a:t>
            </a:r>
          </a:p>
          <a:p>
            <a:pPr marL="800100" lvl="1" indent="-342900">
              <a:buFont typeface="Arial" charset="0"/>
              <a:buChar char="•"/>
            </a:pPr>
            <a:r>
              <a:rPr lang="en-US" dirty="0"/>
              <a:t>Rationale</a:t>
            </a:r>
          </a:p>
          <a:p>
            <a:pPr marL="800100" lvl="1" indent="-342900">
              <a:buFont typeface="Arial" charset="0"/>
              <a:buChar char="•"/>
            </a:pPr>
            <a:r>
              <a:rPr lang="en-US" dirty="0"/>
              <a:t>Limitations and benefits</a:t>
            </a:r>
          </a:p>
          <a:p>
            <a:pPr marL="0" indent="0">
              <a:buNone/>
            </a:pP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286898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Argument-Derived Observations</a:t>
            </a:r>
            <a:endParaRPr lang="en-US" dirty="0"/>
          </a:p>
        </p:txBody>
      </p:sp>
      <p:sp>
        <p:nvSpPr>
          <p:cNvPr id="3" name="Content Placeholder 2"/>
          <p:cNvSpPr>
            <a:spLocks noGrp="1"/>
          </p:cNvSpPr>
          <p:nvPr>
            <p:ph idx="1"/>
          </p:nvPr>
        </p:nvSpPr>
        <p:spPr/>
        <p:txBody>
          <a:bodyPr>
            <a:normAutofit lnSpcReduction="10000"/>
          </a:bodyPr>
          <a:lstStyle/>
          <a:p>
            <a:r>
              <a:rPr lang="en-US" dirty="0"/>
              <a:t>Best practices/standards for AADL/AGREE use are needed</a:t>
            </a:r>
          </a:p>
          <a:p>
            <a:pPr lvl="1"/>
            <a:r>
              <a:rPr lang="en-US" dirty="0"/>
              <a:t>Situate proofs within modeling fault analysis/mitigation</a:t>
            </a:r>
          </a:p>
          <a:p>
            <a:pPr lvl="1"/>
            <a:r>
              <a:rPr lang="en-US" dirty="0"/>
              <a:t>Supports arguments that the set of lemmas are complete and correct</a:t>
            </a:r>
          </a:p>
          <a:p>
            <a:r>
              <a:rPr lang="en-US" dirty="0"/>
              <a:t>Additional tool support to reduce human error</a:t>
            </a:r>
          </a:p>
          <a:p>
            <a:pPr lvl="1"/>
            <a:r>
              <a:rPr lang="en-US" dirty="0"/>
              <a:t>E.g., </a:t>
            </a:r>
            <a:r>
              <a:rPr lang="en-US" dirty="0" smtClean="0"/>
              <a:t>lemmas </a:t>
            </a:r>
            <a:r>
              <a:rPr lang="en-US" dirty="0"/>
              <a:t>and repetitive infrastructure are developed manually</a:t>
            </a:r>
          </a:p>
          <a:p>
            <a:pPr lvl="1"/>
            <a:r>
              <a:rPr lang="en-US" dirty="0"/>
              <a:t>Minimize repetitive concerns in the argument about human error</a:t>
            </a:r>
          </a:p>
          <a:p>
            <a:r>
              <a:rPr lang="en-US" dirty="0"/>
              <a:t>Enhanced integration between AADL and AGREE </a:t>
            </a:r>
          </a:p>
          <a:p>
            <a:pPr lvl="1"/>
            <a:r>
              <a:rPr lang="en-US" dirty="0"/>
              <a:t>Minimize repetitive arguments about AADL and AGREE consistency/agreement</a:t>
            </a:r>
          </a:p>
          <a:p>
            <a:r>
              <a:rPr lang="en-US" dirty="0"/>
              <a:t>A simpler higher-level protocol state machine spec for validation</a:t>
            </a:r>
          </a:p>
          <a:p>
            <a:pPr lvl="1"/>
            <a:r>
              <a:rPr lang="en-US" dirty="0"/>
              <a:t>Provide a structure to validate against</a:t>
            </a:r>
          </a:p>
          <a:p>
            <a:pPr lvl="1"/>
            <a:r>
              <a:rPr lang="en-US" dirty="0"/>
              <a:t>Simplify validation activity and simplify validation </a:t>
            </a:r>
            <a:r>
              <a:rPr lang="en-US" dirty="0" smtClean="0"/>
              <a:t>arguments</a:t>
            </a:r>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512231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Stateflow Representation</a:t>
            </a:r>
            <a:endParaRPr lang="en-US" dirty="0"/>
          </a:p>
        </p:txBody>
      </p:sp>
      <p:sp>
        <p:nvSpPr>
          <p:cNvPr id="3" name="Content Placeholder 2"/>
          <p:cNvSpPr>
            <a:spLocks noGrp="1"/>
          </p:cNvSpPr>
          <p:nvPr>
            <p:ph idx="1"/>
          </p:nvPr>
        </p:nvSpPr>
        <p:spPr/>
        <p:txBody>
          <a:bodyPr>
            <a:normAutofit/>
          </a:bodyPr>
          <a:lstStyle/>
          <a:p>
            <a:r>
              <a:rPr lang="en-US" dirty="0" smtClean="0"/>
              <a:t>Benefits</a:t>
            </a:r>
          </a:p>
          <a:p>
            <a:pPr lvl="1"/>
            <a:r>
              <a:rPr lang="en-US" dirty="0" smtClean="0"/>
              <a:t>Enable simulation</a:t>
            </a:r>
          </a:p>
          <a:p>
            <a:pPr lvl="1"/>
            <a:r>
              <a:rPr lang="en-US" dirty="0" smtClean="0"/>
              <a:t>Enable analysis from Simulink</a:t>
            </a:r>
          </a:p>
          <a:p>
            <a:pPr lvl="2"/>
            <a:r>
              <a:rPr lang="en-US" dirty="0" err="1" smtClean="0"/>
              <a:t>QVtrace</a:t>
            </a:r>
            <a:endParaRPr lang="en-US" dirty="0" smtClean="0"/>
          </a:p>
          <a:p>
            <a:pPr lvl="2"/>
            <a:r>
              <a:rPr lang="en-US" dirty="0" smtClean="0"/>
              <a:t>Simulink-to-PVS</a:t>
            </a:r>
          </a:p>
          <a:p>
            <a:pPr lvl="2"/>
            <a:r>
              <a:rPr lang="en-US" dirty="0" smtClean="0"/>
              <a:t>Simulink Design Verifier</a:t>
            </a:r>
          </a:p>
          <a:p>
            <a:pPr lvl="1"/>
            <a:r>
              <a:rPr lang="en-US" dirty="0" smtClean="0"/>
              <a:t>Visualize counterexamples</a:t>
            </a:r>
          </a:p>
          <a:p>
            <a:r>
              <a:rPr lang="en-US" dirty="0" smtClean="0"/>
              <a:t>Created a Stateflow representation of the Task Service Base state machine</a:t>
            </a:r>
          </a:p>
          <a:p>
            <a:pPr>
              <a:lnSpc>
                <a:spcPct val="100000"/>
              </a:lnSpc>
              <a:spcBef>
                <a:spcPts val="200"/>
              </a:spcBef>
            </a:pPr>
            <a:r>
              <a:rPr lang="en-US" dirty="0"/>
              <a:t>Simulink/Stateflow Abstractions </a:t>
            </a:r>
            <a:r>
              <a:rPr lang="en-US" dirty="0" smtClean="0"/>
              <a:t>cross-checked </a:t>
            </a:r>
            <a:r>
              <a:rPr lang="en-US" dirty="0"/>
              <a:t>with AADL model</a:t>
            </a:r>
          </a:p>
          <a:p>
            <a:pPr lvl="1">
              <a:lnSpc>
                <a:spcPct val="100000"/>
              </a:lnSpc>
              <a:spcBef>
                <a:spcPts val="200"/>
              </a:spcBef>
            </a:pPr>
            <a:r>
              <a:rPr lang="en-US" dirty="0" smtClean="0"/>
              <a:t>Found </a:t>
            </a:r>
            <a:r>
              <a:rPr lang="en-US" dirty="0" smtClean="0"/>
              <a:t>erroneous </a:t>
            </a:r>
            <a:r>
              <a:rPr lang="en-US" dirty="0"/>
              <a:t>initial conditions, unused from/</a:t>
            </a:r>
            <a:r>
              <a:rPr lang="en-US" dirty="0" err="1"/>
              <a:t>goto</a:t>
            </a:r>
            <a:r>
              <a:rPr lang="en-US" dirty="0"/>
              <a:t> flags, and incorrect settings on if-else </a:t>
            </a:r>
            <a:r>
              <a:rPr lang="en-US" dirty="0" smtClean="0"/>
              <a:t>cases in Stateflow model</a:t>
            </a:r>
            <a:endParaRPr lang="en-US" dirty="0"/>
          </a:p>
          <a:p>
            <a:endParaRPr lang="en-US" dirty="0"/>
          </a:p>
        </p:txBody>
      </p:sp>
      <p:sp>
        <p:nvSpPr>
          <p:cNvPr id="4"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6196984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4804" r="14709" b="14459"/>
          <a:stretch/>
        </p:blipFill>
        <p:spPr>
          <a:xfrm>
            <a:off x="0" y="-1"/>
            <a:ext cx="10617948" cy="6697683"/>
          </a:xfrm>
          <a:prstGeom prst="rect">
            <a:avLst/>
          </a:prstGeom>
        </p:spPr>
      </p:pic>
    </p:spTree>
    <p:extLst>
      <p:ext uri="{BB962C8B-B14F-4D97-AF65-F5344CB8AC3E}">
        <p14:creationId xmlns:p14="http://schemas.microsoft.com/office/powerpoint/2010/main" val="1187641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595" y="30586"/>
            <a:ext cx="1456881" cy="1371600"/>
          </a:xfrm>
          <a:prstGeom prst="rect">
            <a:avLst/>
          </a:prstGeom>
        </p:spPr>
      </p:pic>
      <p:pic>
        <p:nvPicPr>
          <p:cNvPr id="3" name="Picture 2"/>
          <p:cNvPicPr>
            <a:picLocks noChangeAspect="1"/>
          </p:cNvPicPr>
          <p:nvPr/>
        </p:nvPicPr>
        <p:blipFill rotWithShape="1">
          <a:blip r:embed="rId3"/>
          <a:srcRect l="14804" r="14846" b="13940"/>
          <a:stretch/>
        </p:blipFill>
        <p:spPr>
          <a:xfrm>
            <a:off x="0" y="0"/>
            <a:ext cx="10592790" cy="6735711"/>
          </a:xfrm>
          <a:prstGeom prst="rect">
            <a:avLst/>
          </a:prstGeom>
        </p:spPr>
      </p:pic>
    </p:spTree>
    <p:extLst>
      <p:ext uri="{BB962C8B-B14F-4D97-AF65-F5344CB8AC3E}">
        <p14:creationId xmlns:p14="http://schemas.microsoft.com/office/powerpoint/2010/main" val="861964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Description</a:t>
            </a:r>
            <a:endParaRPr lang="en-US" dirty="0"/>
          </a:p>
        </p:txBody>
      </p:sp>
      <p:sp>
        <p:nvSpPr>
          <p:cNvPr id="3" name="Content Placeholder 2"/>
          <p:cNvSpPr>
            <a:spLocks noGrp="1"/>
          </p:cNvSpPr>
          <p:nvPr>
            <p:ph idx="1"/>
          </p:nvPr>
        </p:nvSpPr>
        <p:spPr/>
        <p:txBody>
          <a:bodyPr>
            <a:normAutofit fontScale="92500" lnSpcReduction="20000"/>
          </a:bodyPr>
          <a:lstStyle/>
          <a:p>
            <a:pPr>
              <a:lnSpc>
                <a:spcPct val="100000"/>
              </a:lnSpc>
              <a:spcBef>
                <a:spcPts val="200"/>
              </a:spcBef>
            </a:pPr>
            <a:r>
              <a:rPr lang="en-US" b="1" dirty="0" smtClean="0"/>
              <a:t>Primary goal: Develop </a:t>
            </a:r>
            <a:r>
              <a:rPr lang="en-US" b="1" dirty="0"/>
              <a:t>a formal architecture for </a:t>
            </a:r>
            <a:r>
              <a:rPr lang="en-US" b="1" dirty="0" err="1" smtClean="0"/>
              <a:t>UxAS</a:t>
            </a:r>
            <a:r>
              <a:rPr lang="en-US" b="1" dirty="0" smtClean="0"/>
              <a:t> </a:t>
            </a:r>
            <a:r>
              <a:rPr lang="en-US" b="1" dirty="0"/>
              <a:t>in an assume/guarantee framework</a:t>
            </a:r>
          </a:p>
          <a:p>
            <a:pPr>
              <a:lnSpc>
                <a:spcPct val="100000"/>
              </a:lnSpc>
              <a:spcBef>
                <a:spcPts val="200"/>
              </a:spcBef>
            </a:pPr>
            <a:r>
              <a:rPr lang="en-US" dirty="0" smtClean="0"/>
              <a:t>Team Members</a:t>
            </a:r>
          </a:p>
          <a:p>
            <a:pPr lvl="1">
              <a:lnSpc>
                <a:spcPct val="100000"/>
              </a:lnSpc>
              <a:spcBef>
                <a:spcPts val="200"/>
              </a:spcBef>
            </a:pPr>
            <a:r>
              <a:rPr lang="en-US" dirty="0" smtClean="0"/>
              <a:t>Sean </a:t>
            </a:r>
            <a:r>
              <a:rPr lang="en-US" dirty="0" err="1" smtClean="0"/>
              <a:t>Regisford</a:t>
            </a:r>
            <a:r>
              <a:rPr lang="en-US" dirty="0" smtClean="0"/>
              <a:t> – AFRL </a:t>
            </a:r>
          </a:p>
          <a:p>
            <a:pPr lvl="1">
              <a:lnSpc>
                <a:spcPct val="100000"/>
              </a:lnSpc>
              <a:spcBef>
                <a:spcPts val="200"/>
              </a:spcBef>
            </a:pPr>
            <a:r>
              <a:rPr lang="en-US" dirty="0"/>
              <a:t>Aaron </a:t>
            </a:r>
            <a:r>
              <a:rPr lang="en-US" dirty="0" err="1"/>
              <a:t>Fifarek</a:t>
            </a:r>
            <a:r>
              <a:rPr lang="en-US" dirty="0"/>
              <a:t> – </a:t>
            </a:r>
            <a:r>
              <a:rPr lang="en-US" dirty="0" smtClean="0"/>
              <a:t>LinQuest (LQ)/AFRL</a:t>
            </a:r>
            <a:endParaRPr lang="en-US" dirty="0"/>
          </a:p>
          <a:p>
            <a:pPr lvl="1">
              <a:lnSpc>
                <a:spcPct val="100000"/>
              </a:lnSpc>
              <a:spcBef>
                <a:spcPts val="200"/>
              </a:spcBef>
            </a:pPr>
            <a:r>
              <a:rPr lang="en-US" dirty="0" smtClean="0"/>
              <a:t>Brian Hulbert – LinQuest (LQ)/AFRL</a:t>
            </a:r>
          </a:p>
          <a:p>
            <a:pPr lvl="1">
              <a:lnSpc>
                <a:spcPct val="100000"/>
              </a:lnSpc>
              <a:spcBef>
                <a:spcPts val="200"/>
              </a:spcBef>
            </a:pPr>
            <a:r>
              <a:rPr lang="en-US" dirty="0" smtClean="0"/>
              <a:t>Jen Davis – Rockwell Collins (RC)</a:t>
            </a:r>
          </a:p>
          <a:p>
            <a:pPr lvl="1">
              <a:lnSpc>
                <a:spcPct val="100000"/>
              </a:lnSpc>
              <a:spcBef>
                <a:spcPts val="200"/>
              </a:spcBef>
            </a:pPr>
            <a:r>
              <a:rPr lang="en-US" dirty="0" smtClean="0"/>
              <a:t>Chris Elliott – Lockheed Martin (LM)</a:t>
            </a:r>
          </a:p>
          <a:p>
            <a:pPr lvl="1">
              <a:lnSpc>
                <a:spcPct val="100000"/>
              </a:lnSpc>
              <a:spcBef>
                <a:spcPts val="200"/>
              </a:spcBef>
            </a:pPr>
            <a:r>
              <a:rPr lang="en-US" dirty="0" err="1"/>
              <a:t>Ratnesh</a:t>
            </a:r>
            <a:r>
              <a:rPr lang="en-US" dirty="0"/>
              <a:t> Kumar – Iowa State </a:t>
            </a:r>
            <a:r>
              <a:rPr lang="en-US" dirty="0" smtClean="0"/>
              <a:t>University (ISU)</a:t>
            </a:r>
            <a:endParaRPr lang="en-US" dirty="0"/>
          </a:p>
          <a:p>
            <a:pPr lvl="1">
              <a:lnSpc>
                <a:spcPct val="100000"/>
              </a:lnSpc>
              <a:spcBef>
                <a:spcPts val="200"/>
              </a:spcBef>
            </a:pPr>
            <a:r>
              <a:rPr lang="en-US" dirty="0"/>
              <a:t>Cat </a:t>
            </a:r>
            <a:r>
              <a:rPr lang="en-US" dirty="0" err="1"/>
              <a:t>McGhan</a:t>
            </a:r>
            <a:r>
              <a:rPr lang="en-US" dirty="0"/>
              <a:t> – University of Cincinnati </a:t>
            </a:r>
            <a:r>
              <a:rPr lang="en-US" dirty="0" smtClean="0"/>
              <a:t>(UC)</a:t>
            </a:r>
            <a:endParaRPr lang="en-US" dirty="0"/>
          </a:p>
          <a:p>
            <a:pPr lvl="1">
              <a:lnSpc>
                <a:spcPct val="100000"/>
              </a:lnSpc>
              <a:spcBef>
                <a:spcPts val="200"/>
              </a:spcBef>
            </a:pPr>
            <a:r>
              <a:rPr lang="en-US" dirty="0" smtClean="0"/>
              <a:t>Paul </a:t>
            </a:r>
            <a:r>
              <a:rPr lang="en-US" dirty="0" err="1" smtClean="0"/>
              <a:t>Meng</a:t>
            </a:r>
            <a:r>
              <a:rPr lang="en-US" dirty="0" smtClean="0"/>
              <a:t> – GE</a:t>
            </a:r>
          </a:p>
          <a:p>
            <a:pPr lvl="1">
              <a:lnSpc>
                <a:spcPct val="100000"/>
              </a:lnSpc>
              <a:spcBef>
                <a:spcPts val="200"/>
              </a:spcBef>
            </a:pPr>
            <a:r>
              <a:rPr lang="en-US" dirty="0" err="1"/>
              <a:t>Hao</a:t>
            </a:r>
            <a:r>
              <a:rPr lang="en-US" dirty="0"/>
              <a:t> Ren – </a:t>
            </a:r>
            <a:r>
              <a:rPr lang="en-US" dirty="0" smtClean="0"/>
              <a:t>Honeywell (H)</a:t>
            </a:r>
            <a:endParaRPr lang="en-US" dirty="0"/>
          </a:p>
          <a:p>
            <a:pPr lvl="1">
              <a:lnSpc>
                <a:spcPct val="100000"/>
              </a:lnSpc>
              <a:spcBef>
                <a:spcPts val="200"/>
              </a:spcBef>
            </a:pPr>
            <a:r>
              <a:rPr lang="en-US" dirty="0" smtClean="0"/>
              <a:t>Ben </a:t>
            </a:r>
            <a:r>
              <a:rPr lang="en-US" dirty="0" err="1"/>
              <a:t>Rodes</a:t>
            </a:r>
            <a:r>
              <a:rPr lang="en-US" dirty="0"/>
              <a:t> – Dependable </a:t>
            </a:r>
            <a:r>
              <a:rPr lang="en-US" dirty="0" smtClean="0"/>
              <a:t>Computing (DC)</a:t>
            </a:r>
            <a:endParaRPr lang="en-US" dirty="0"/>
          </a:p>
          <a:p>
            <a:pPr lvl="1">
              <a:lnSpc>
                <a:spcPct val="100000"/>
              </a:lnSpc>
              <a:spcBef>
                <a:spcPts val="200"/>
              </a:spcBef>
            </a:pPr>
            <a:r>
              <a:rPr lang="en-US" dirty="0" smtClean="0"/>
              <a:t>Han Yu – GE</a:t>
            </a:r>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a:t>
            </a:fld>
            <a:endParaRPr lang="en-US"/>
          </a:p>
        </p:txBody>
      </p:sp>
      <p:pic>
        <p:nvPicPr>
          <p:cNvPr id="9" name="Shape 61"/>
          <p:cNvPicPr preferRelativeResize="0"/>
          <p:nvPr/>
        </p:nvPicPr>
        <p:blipFill>
          <a:blip r:embed="rId3">
            <a:alphaModFix/>
          </a:blip>
          <a:stretch>
            <a:fillRect/>
          </a:stretch>
        </p:blipFill>
        <p:spPr>
          <a:xfrm>
            <a:off x="6622687" y="2069584"/>
            <a:ext cx="1194218" cy="1192844"/>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9282" y="3331003"/>
            <a:ext cx="2115382" cy="970587"/>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7696" y="4586030"/>
            <a:ext cx="1745024" cy="569876"/>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24848" b="27650"/>
          <a:stretch/>
        </p:blipFill>
        <p:spPr>
          <a:xfrm>
            <a:off x="6389523" y="4399803"/>
            <a:ext cx="1798349" cy="854242"/>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947" y="5304130"/>
            <a:ext cx="4990598" cy="8409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7168" y="2082139"/>
            <a:ext cx="1915149" cy="100970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9523" y="3409199"/>
            <a:ext cx="2676315" cy="97969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3881" y="4278750"/>
            <a:ext cx="1118021" cy="97529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6973" y="1999091"/>
            <a:ext cx="1152525" cy="1152525"/>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4642" y="2004254"/>
            <a:ext cx="1422913" cy="1354860"/>
          </a:xfrm>
          <a:prstGeom prst="rect">
            <a:avLst/>
          </a:prstGeom>
        </p:spPr>
      </p:pic>
    </p:spTree>
    <p:extLst>
      <p:ext uri="{BB962C8B-B14F-4D97-AF65-F5344CB8AC3E}">
        <p14:creationId xmlns:p14="http://schemas.microsoft.com/office/powerpoint/2010/main" val="19108096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51" r="14700" b="14113"/>
          <a:stretch/>
        </p:blipFill>
        <p:spPr>
          <a:xfrm>
            <a:off x="-35625" y="0"/>
            <a:ext cx="10652166" cy="6721434"/>
          </a:xfrm>
          <a:prstGeom prst="rect">
            <a:avLst/>
          </a:prstGeom>
        </p:spPr>
      </p:pic>
    </p:spTree>
    <p:extLst>
      <p:ext uri="{BB962C8B-B14F-4D97-AF65-F5344CB8AC3E}">
        <p14:creationId xmlns:p14="http://schemas.microsoft.com/office/powerpoint/2010/main" val="223185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466" r="14612" b="13940"/>
          <a:stretch/>
        </p:blipFill>
        <p:spPr>
          <a:xfrm>
            <a:off x="-47500" y="-1"/>
            <a:ext cx="10687791" cy="6740967"/>
          </a:xfrm>
          <a:prstGeom prst="rect">
            <a:avLst/>
          </a:prstGeom>
        </p:spPr>
      </p:pic>
    </p:spTree>
    <p:extLst>
      <p:ext uri="{BB962C8B-B14F-4D97-AF65-F5344CB8AC3E}">
        <p14:creationId xmlns:p14="http://schemas.microsoft.com/office/powerpoint/2010/main" val="95250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36" r="14117" b="14286"/>
          <a:stretch/>
        </p:blipFill>
        <p:spPr>
          <a:xfrm>
            <a:off x="-35625" y="0"/>
            <a:ext cx="10759043" cy="6718527"/>
          </a:xfrm>
          <a:prstGeom prst="rect">
            <a:avLst/>
          </a:prstGeom>
        </p:spPr>
      </p:pic>
    </p:spTree>
    <p:extLst>
      <p:ext uri="{BB962C8B-B14F-4D97-AF65-F5344CB8AC3E}">
        <p14:creationId xmlns:p14="http://schemas.microsoft.com/office/powerpoint/2010/main" val="214912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635" r="14455" b="14286"/>
          <a:stretch/>
        </p:blipFill>
        <p:spPr>
          <a:xfrm>
            <a:off x="-23750" y="0"/>
            <a:ext cx="10711543" cy="6730052"/>
          </a:xfrm>
          <a:prstGeom prst="rect">
            <a:avLst/>
          </a:prstGeom>
        </p:spPr>
      </p:pic>
    </p:spTree>
    <p:extLst>
      <p:ext uri="{BB962C8B-B14F-4D97-AF65-F5344CB8AC3E}">
        <p14:creationId xmlns:p14="http://schemas.microsoft.com/office/powerpoint/2010/main" val="1388401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720" r="15061" b="14459"/>
          <a:stretch/>
        </p:blipFill>
        <p:spPr>
          <a:xfrm>
            <a:off x="-11874" y="0"/>
            <a:ext cx="10615049" cy="6721433"/>
          </a:xfrm>
          <a:prstGeom prst="rect">
            <a:avLst/>
          </a:prstGeom>
        </p:spPr>
      </p:pic>
    </p:spTree>
    <p:extLst>
      <p:ext uri="{BB962C8B-B14F-4D97-AF65-F5344CB8AC3E}">
        <p14:creationId xmlns:p14="http://schemas.microsoft.com/office/powerpoint/2010/main" val="4140318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538" r="14361" b="13766"/>
          <a:stretch/>
        </p:blipFill>
        <p:spPr>
          <a:xfrm>
            <a:off x="-23750" y="0"/>
            <a:ext cx="10680847" cy="6733310"/>
          </a:xfrm>
          <a:prstGeom prst="rect">
            <a:avLst/>
          </a:prstGeom>
        </p:spPr>
      </p:pic>
    </p:spTree>
    <p:extLst>
      <p:ext uri="{BB962C8B-B14F-4D97-AF65-F5344CB8AC3E}">
        <p14:creationId xmlns:p14="http://schemas.microsoft.com/office/powerpoint/2010/main" val="1544345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636" r="14623" b="14286"/>
          <a:stretch/>
        </p:blipFill>
        <p:spPr>
          <a:xfrm>
            <a:off x="-1" y="0"/>
            <a:ext cx="10616541" cy="6686301"/>
          </a:xfrm>
          <a:prstGeom prst="rect">
            <a:avLst/>
          </a:prstGeom>
        </p:spPr>
      </p:pic>
    </p:spTree>
    <p:extLst>
      <p:ext uri="{BB962C8B-B14F-4D97-AF65-F5344CB8AC3E}">
        <p14:creationId xmlns:p14="http://schemas.microsoft.com/office/powerpoint/2010/main" val="3158349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10066" y="1508511"/>
            <a:ext cx="3909990" cy="46684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endParaRPr lang="en-US" dirty="0" smtClean="0"/>
          </a:p>
        </p:txBody>
      </p:sp>
      <p:sp>
        <p:nvSpPr>
          <p:cNvPr id="5"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
        <p:nvSpPr>
          <p:cNvPr id="6" name="Title 1"/>
          <p:cNvSpPr txBox="1">
            <a:spLocks/>
          </p:cNvSpPr>
          <p:nvPr/>
        </p:nvSpPr>
        <p:spPr>
          <a:xfrm>
            <a:off x="362465" y="220959"/>
            <a:ext cx="10349078" cy="1179474"/>
          </a:xfrm>
          <a:prstGeom prst="rect">
            <a:avLst/>
          </a:prstGeom>
        </p:spPr>
        <p:txBody>
          <a:bodyPr/>
          <a:lstStyle>
            <a:lvl1pPr algn="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Analysis with </a:t>
            </a:r>
            <a:r>
              <a:rPr lang="en-US" dirty="0" err="1" smtClean="0"/>
              <a:t>QVtrace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797" y="1508511"/>
            <a:ext cx="8112391" cy="4668452"/>
          </a:xfrm>
          <a:prstGeom prst="rect">
            <a:avLst/>
          </a:prstGeom>
        </p:spPr>
      </p:pic>
      <p:sp>
        <p:nvSpPr>
          <p:cNvPr id="7" name="Content Placeholder 2"/>
          <p:cNvSpPr txBox="1">
            <a:spLocks/>
          </p:cNvSpPr>
          <p:nvPr/>
        </p:nvSpPr>
        <p:spPr>
          <a:xfrm>
            <a:off x="210065" y="1508511"/>
            <a:ext cx="3828535" cy="46684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r>
              <a:rPr lang="en-US" dirty="0"/>
              <a:t>Matlab Simulink Construction for Simulation </a:t>
            </a:r>
            <a:r>
              <a:rPr lang="en-US" dirty="0">
                <a:sym typeface="Wingdings" panose="05000000000000000000" pitchFamily="2" charset="2"/>
              </a:rPr>
              <a:t></a:t>
            </a:r>
            <a:r>
              <a:rPr lang="en-US" dirty="0"/>
              <a:t> </a:t>
            </a:r>
            <a:r>
              <a:rPr lang="en-US" dirty="0" err="1" smtClean="0"/>
              <a:t>QVtrace</a:t>
            </a:r>
            <a:endParaRPr lang="en-US" dirty="0" smtClean="0"/>
          </a:p>
          <a:p>
            <a:pPr>
              <a:lnSpc>
                <a:spcPct val="100000"/>
              </a:lnSpc>
              <a:spcBef>
                <a:spcPts val="200"/>
              </a:spcBef>
            </a:pPr>
            <a:r>
              <a:rPr lang="en-US" dirty="0" smtClean="0">
                <a:solidFill>
                  <a:srgbClr val="FF0000"/>
                </a:solidFill>
              </a:rPr>
              <a:t>What did we find?</a:t>
            </a:r>
            <a:endParaRPr lang="en-US" dirty="0">
              <a:solidFill>
                <a:srgbClr val="FF0000"/>
              </a:solidFill>
            </a:endParaRPr>
          </a:p>
          <a:p>
            <a:pPr>
              <a:lnSpc>
                <a:spcPct val="100000"/>
              </a:lnSpc>
              <a:spcBef>
                <a:spcPts val="200"/>
              </a:spcBef>
            </a:pPr>
            <a:endParaRPr lang="en-US" dirty="0" smtClean="0"/>
          </a:p>
          <a:p>
            <a:pPr>
              <a:lnSpc>
                <a:spcPct val="100000"/>
              </a:lnSpc>
              <a:spcBef>
                <a:spcPts val="200"/>
              </a:spcBef>
            </a:pPr>
            <a:endParaRPr lang="en-US" dirty="0" smtClean="0"/>
          </a:p>
          <a:p>
            <a:endParaRPr lang="en-US" dirty="0"/>
          </a:p>
        </p:txBody>
      </p:sp>
    </p:spTree>
    <p:extLst>
      <p:ext uri="{BB962C8B-B14F-4D97-AF65-F5344CB8AC3E}">
        <p14:creationId xmlns:p14="http://schemas.microsoft.com/office/powerpoint/2010/main" val="1931412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lnSpcReduction="10000"/>
          </a:bodyPr>
          <a:lstStyle/>
          <a:p>
            <a:pPr>
              <a:lnSpc>
                <a:spcPct val="100000"/>
              </a:lnSpc>
              <a:spcBef>
                <a:spcPts val="200"/>
              </a:spcBef>
            </a:pPr>
            <a:r>
              <a:rPr lang="en-US" dirty="0" smtClean="0"/>
              <a:t>Many problems are identified through the process of formalization, before analysis</a:t>
            </a:r>
          </a:p>
          <a:p>
            <a:pPr>
              <a:lnSpc>
                <a:spcPct val="100000"/>
              </a:lnSpc>
              <a:spcBef>
                <a:spcPts val="200"/>
              </a:spcBef>
            </a:pPr>
            <a:r>
              <a:rPr lang="en-US" dirty="0" smtClean="0"/>
              <a:t>Data types (or an ontology), ports, and connections can be automatically extracted from code (with some moderate up front work)</a:t>
            </a:r>
          </a:p>
          <a:p>
            <a:pPr>
              <a:lnSpc>
                <a:spcPct val="100000"/>
              </a:lnSpc>
              <a:spcBef>
                <a:spcPts val="200"/>
              </a:spcBef>
            </a:pPr>
            <a:r>
              <a:rPr lang="en-US" dirty="0" smtClean="0"/>
              <a:t>Reusable (template) properties help find common mistakes</a:t>
            </a:r>
          </a:p>
          <a:p>
            <a:pPr>
              <a:lnSpc>
                <a:spcPct val="100000"/>
              </a:lnSpc>
              <a:spcBef>
                <a:spcPts val="200"/>
              </a:spcBef>
            </a:pPr>
            <a:r>
              <a:rPr lang="en-US" dirty="0" smtClean="0"/>
              <a:t>Not every error can be detected with a template property--a review of the specification itself is still worthwhile</a:t>
            </a:r>
          </a:p>
          <a:p>
            <a:pPr>
              <a:lnSpc>
                <a:spcPct val="100000"/>
              </a:lnSpc>
              <a:spcBef>
                <a:spcPts val="200"/>
              </a:spcBef>
            </a:pPr>
            <a:r>
              <a:rPr lang="en-US" dirty="0" smtClean="0"/>
              <a:t>Assurance arguments are useful to capture the “rest of the story”</a:t>
            </a:r>
          </a:p>
          <a:p>
            <a:pPr>
              <a:lnSpc>
                <a:spcPct val="100000"/>
              </a:lnSpc>
              <a:spcBef>
                <a:spcPts val="200"/>
              </a:spcBef>
            </a:pPr>
            <a:r>
              <a:rPr lang="en-US" dirty="0" smtClean="0"/>
              <a:t>SpeAR, ASSERT, AADL/AGREE, and </a:t>
            </a:r>
            <a:r>
              <a:rPr lang="en-US" dirty="0" err="1" smtClean="0"/>
              <a:t>QVtrace</a:t>
            </a:r>
            <a:r>
              <a:rPr lang="en-US" dirty="0" smtClean="0"/>
              <a:t> are all very capable analysis tools. There are synergies between them.</a:t>
            </a:r>
          </a:p>
          <a:p>
            <a:pPr>
              <a:lnSpc>
                <a:spcPct val="100000"/>
              </a:lnSpc>
              <a:spcBef>
                <a:spcPts val="200"/>
              </a:spcBef>
            </a:pPr>
            <a:r>
              <a:rPr lang="en-US" dirty="0" smtClean="0"/>
              <a:t>Challenges: arrays, inheritance</a:t>
            </a:r>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38</a:t>
            </a:fld>
            <a:endParaRPr lang="en-US"/>
          </a:p>
        </p:txBody>
      </p:sp>
    </p:spTree>
    <p:extLst>
      <p:ext uri="{BB962C8B-B14F-4D97-AF65-F5344CB8AC3E}">
        <p14:creationId xmlns:p14="http://schemas.microsoft.com/office/powerpoint/2010/main" val="3123488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Future Directions</a:t>
            </a:r>
            <a:endParaRPr lang="en-US" dirty="0"/>
          </a:p>
        </p:txBody>
      </p:sp>
      <p:sp>
        <p:nvSpPr>
          <p:cNvPr id="3" name="Content Placeholder 2"/>
          <p:cNvSpPr>
            <a:spLocks noGrp="1"/>
          </p:cNvSpPr>
          <p:nvPr>
            <p:ph idx="1"/>
          </p:nvPr>
        </p:nvSpPr>
        <p:spPr/>
        <p:txBody>
          <a:bodyPr/>
          <a:lstStyle/>
          <a:p>
            <a:pPr>
              <a:lnSpc>
                <a:spcPct val="100000"/>
              </a:lnSpc>
              <a:spcBef>
                <a:spcPts val="200"/>
              </a:spcBef>
            </a:pPr>
            <a:r>
              <a:rPr lang="en-US" dirty="0" smtClean="0"/>
              <a:t>Write contracts for the remaining thirty-two components</a:t>
            </a:r>
          </a:p>
          <a:p>
            <a:pPr>
              <a:lnSpc>
                <a:spcPct val="100000"/>
              </a:lnSpc>
              <a:spcBef>
                <a:spcPts val="200"/>
              </a:spcBef>
            </a:pPr>
            <a:r>
              <a:rPr lang="en-US" dirty="0" smtClean="0"/>
              <a:t>State and analyze system-level properties (in progress)</a:t>
            </a:r>
          </a:p>
          <a:p>
            <a:pPr>
              <a:lnSpc>
                <a:spcPct val="100000"/>
              </a:lnSpc>
              <a:spcBef>
                <a:spcPts val="200"/>
              </a:spcBef>
            </a:pPr>
            <a:r>
              <a:rPr lang="en-US" dirty="0" smtClean="0"/>
              <a:t>Generate code from AADL</a:t>
            </a:r>
          </a:p>
          <a:p>
            <a:pPr>
              <a:lnSpc>
                <a:spcPct val="100000"/>
              </a:lnSpc>
              <a:spcBef>
                <a:spcPts val="200"/>
              </a:spcBef>
            </a:pPr>
            <a:r>
              <a:rPr lang="en-US" dirty="0" smtClean="0"/>
              <a:t>Generate test cases from AGREE and run on </a:t>
            </a:r>
            <a:r>
              <a:rPr lang="en-US" dirty="0" err="1" smtClean="0"/>
              <a:t>UxAS</a:t>
            </a:r>
            <a:r>
              <a:rPr lang="en-US" dirty="0" smtClean="0"/>
              <a:t> implementation</a:t>
            </a:r>
          </a:p>
          <a:p>
            <a:pPr>
              <a:lnSpc>
                <a:spcPct val="100000"/>
              </a:lnSpc>
              <a:spcBef>
                <a:spcPts val="200"/>
              </a:spcBef>
            </a:pPr>
            <a:r>
              <a:rPr lang="en-US" dirty="0" smtClean="0"/>
              <a:t>Continue documenting decisions and the assurance case for the architecture</a:t>
            </a:r>
          </a:p>
          <a:p>
            <a:pPr>
              <a:lnSpc>
                <a:spcPct val="100000"/>
              </a:lnSpc>
              <a:spcBef>
                <a:spcPts val="200"/>
              </a:spcBef>
            </a:pPr>
            <a:endParaRPr lang="en-US" dirty="0" smtClean="0"/>
          </a:p>
          <a:p>
            <a:pPr>
              <a:lnSpc>
                <a:spcPct val="100000"/>
              </a:lnSpc>
              <a:spcBef>
                <a:spcPts val="200"/>
              </a:spcBef>
            </a:pPr>
            <a:endParaRPr lang="en-US" dirty="0" smtClean="0"/>
          </a:p>
          <a:p>
            <a:pPr>
              <a:lnSpc>
                <a:spcPct val="100000"/>
              </a:lnSpc>
              <a:spcBef>
                <a:spcPts val="200"/>
              </a:spcBef>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39</a:t>
            </a:fld>
            <a:endParaRPr lang="en-US"/>
          </a:p>
        </p:txBody>
      </p:sp>
    </p:spTree>
    <p:extLst>
      <p:ext uri="{BB962C8B-B14F-4D97-AF65-F5344CB8AC3E}">
        <p14:creationId xmlns:p14="http://schemas.microsoft.com/office/powerpoint/2010/main" val="2472667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Objectives</a:t>
            </a:r>
            <a:endParaRPr lang="en-US" dirty="0"/>
          </a:p>
        </p:txBody>
      </p:sp>
      <p:sp>
        <p:nvSpPr>
          <p:cNvPr id="3" name="Content Placeholder 2"/>
          <p:cNvSpPr>
            <a:spLocks noGrp="1"/>
          </p:cNvSpPr>
          <p:nvPr>
            <p:ph idx="1"/>
          </p:nvPr>
        </p:nvSpPr>
        <p:spPr/>
        <p:txBody>
          <a:bodyPr/>
          <a:lstStyle/>
          <a:p>
            <a:pPr fontAlgn="base"/>
            <a:r>
              <a:rPr lang="en-US" b="1" dirty="0"/>
              <a:t>Develop a formal architecture for the current state of </a:t>
            </a:r>
            <a:r>
              <a:rPr lang="en-US" b="1" dirty="0" err="1"/>
              <a:t>UxAS</a:t>
            </a:r>
            <a:r>
              <a:rPr lang="en-US" b="1" dirty="0"/>
              <a:t> in an assume/guarantee framework</a:t>
            </a:r>
          </a:p>
          <a:p>
            <a:pPr fontAlgn="base"/>
            <a:r>
              <a:rPr lang="en-US" dirty="0"/>
              <a:t>Identify strengths, weaknesses, and problems for the current architecture</a:t>
            </a:r>
          </a:p>
          <a:p>
            <a:pPr fontAlgn="base"/>
            <a:r>
              <a:rPr lang="en-US" dirty="0"/>
              <a:t>Document decisions made along the way with supporting rationale</a:t>
            </a:r>
          </a:p>
          <a:p>
            <a:pPr fontAlgn="base"/>
            <a:r>
              <a:rPr lang="en-US" dirty="0"/>
              <a:t>Make / begin to implement a revised formal architecture to mitigate </a:t>
            </a:r>
            <a:r>
              <a:rPr lang="en-US" dirty="0" smtClean="0"/>
              <a:t>challenges</a:t>
            </a:r>
          </a:p>
          <a:p>
            <a:pPr fontAlgn="base"/>
            <a:endParaRPr lang="en-US" dirty="0"/>
          </a:p>
          <a:p>
            <a:pPr fontAlgn="base"/>
            <a:r>
              <a:rPr lang="en-US" dirty="0"/>
              <a:t>(Non-objective) We did NOT attempt to prove </a:t>
            </a:r>
            <a:r>
              <a:rPr lang="en-US" dirty="0" smtClean="0"/>
              <a:t>that the </a:t>
            </a:r>
            <a:r>
              <a:rPr lang="en-US" dirty="0"/>
              <a:t>component contracts are true for the existing C++ code for </a:t>
            </a:r>
            <a:r>
              <a:rPr lang="en-US" dirty="0" err="1"/>
              <a:t>UxAS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4</a:t>
            </a:fld>
            <a:endParaRPr lang="en-US" dirty="0"/>
          </a:p>
        </p:txBody>
      </p:sp>
    </p:spTree>
    <p:extLst>
      <p:ext uri="{BB962C8B-B14F-4D97-AF65-F5344CB8AC3E}">
        <p14:creationId xmlns:p14="http://schemas.microsoft.com/office/powerpoint/2010/main" val="14735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Backup</a:t>
            </a:r>
            <a:endParaRPr lang="en-US" dirty="0"/>
          </a:p>
        </p:txBody>
      </p:sp>
      <p:sp>
        <p:nvSpPr>
          <p:cNvPr id="5" name="Subtitle 4"/>
          <p:cNvSpPr>
            <a:spLocks noGrp="1"/>
          </p:cNvSpPr>
          <p:nvPr>
            <p:ph type="subTitle" idx="1"/>
          </p:nvPr>
        </p:nvSpPr>
        <p:spPr/>
        <p:txBody>
          <a:bodyPr/>
          <a:lstStyle/>
          <a:p>
            <a:endParaRPr lang="en-US"/>
          </a:p>
        </p:txBody>
      </p:sp>
      <p:sp>
        <p:nvSpPr>
          <p:cNvPr id="6"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3776121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Backup </a:t>
            </a:r>
            <a:r>
              <a:rPr lang="en-US" dirty="0" smtClean="0"/>
              <a:t>Slide </a:t>
            </a:r>
            <a:r>
              <a:rPr lang="en-US" dirty="0" smtClean="0"/>
              <a:t>– Caveats on Polymorphism and Future Work</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There are potential problems with the extracted data types as-is:</a:t>
            </a:r>
          </a:p>
          <a:p>
            <a:pPr lvl="1"/>
            <a:r>
              <a:rPr lang="en-US" dirty="0" err="1" smtClean="0"/>
              <a:t>LmcpGen</a:t>
            </a:r>
            <a:r>
              <a:rPr lang="en-US" dirty="0" smtClean="0"/>
              <a:t> allows for dynamic message types, and </a:t>
            </a:r>
            <a:r>
              <a:rPr lang="en-US" dirty="0" err="1" smtClean="0"/>
              <a:t>UxAS</a:t>
            </a:r>
            <a:r>
              <a:rPr lang="en-US" dirty="0" smtClean="0"/>
              <a:t> leverages this heavily</a:t>
            </a:r>
          </a:p>
          <a:p>
            <a:pPr lvl="2"/>
            <a:r>
              <a:rPr lang="en-US" dirty="0" smtClean="0"/>
              <a:t>The </a:t>
            </a:r>
            <a:r>
              <a:rPr lang="en-US" dirty="0" err="1" smtClean="0"/>
              <a:t>UxAS</a:t>
            </a:r>
            <a:r>
              <a:rPr lang="en-US" dirty="0" smtClean="0"/>
              <a:t> convention is to leverage polymorphism to allow “parent” message types to be substituted for “child” types</a:t>
            </a:r>
          </a:p>
          <a:p>
            <a:pPr lvl="3"/>
            <a:r>
              <a:rPr lang="en-US" dirty="0" smtClean="0"/>
              <a:t>e.g., an </a:t>
            </a:r>
            <a:r>
              <a:rPr lang="en-US" dirty="0" err="1" smtClean="0"/>
              <a:t>AbstractGeometry</a:t>
            </a:r>
            <a:r>
              <a:rPr lang="en-US" dirty="0" smtClean="0"/>
              <a:t> element can be substituted with Circle, Rectangle, and/or Polygon</a:t>
            </a:r>
          </a:p>
          <a:p>
            <a:pPr lvl="2"/>
            <a:r>
              <a:rPr lang="en-US" dirty="0" smtClean="0"/>
              <a:t>Each child can only have one parent and there are no loops, so this is a directed tree structure</a:t>
            </a:r>
          </a:p>
          <a:p>
            <a:pPr lvl="1"/>
            <a:r>
              <a:rPr lang="en-US" dirty="0" smtClean="0"/>
              <a:t>Currently, the </a:t>
            </a:r>
            <a:r>
              <a:rPr lang="en-US" dirty="0" err="1" smtClean="0"/>
              <a:t>soi_tools</a:t>
            </a:r>
            <a:r>
              <a:rPr lang="en-US" dirty="0" smtClean="0"/>
              <a:t>/lmcp2aadl code that automatically extracts the data types into AADL format captures the parent relationships in the children (“extends”)</a:t>
            </a:r>
          </a:p>
          <a:p>
            <a:pPr lvl="1"/>
            <a:r>
              <a:rPr lang="en-US" dirty="0" smtClean="0"/>
              <a:t>The extracted-to-AADL data types do </a:t>
            </a:r>
            <a:r>
              <a:rPr lang="en-US" b="1" dirty="0" smtClean="0"/>
              <a:t>not</a:t>
            </a:r>
            <a:r>
              <a:rPr lang="en-US" dirty="0" smtClean="0"/>
              <a:t> catalogue children in the parent (“extended by”)</a:t>
            </a:r>
          </a:p>
          <a:p>
            <a:pPr lvl="2"/>
            <a:r>
              <a:rPr lang="en-US" dirty="0"/>
              <a:t>T</a:t>
            </a:r>
            <a:r>
              <a:rPr lang="en-US" dirty="0" smtClean="0"/>
              <a:t>here is code that extracts this information for ROS .</a:t>
            </a:r>
            <a:r>
              <a:rPr lang="en-US" dirty="0" err="1" smtClean="0"/>
              <a:t>msg</a:t>
            </a:r>
            <a:r>
              <a:rPr lang="en-US" dirty="0" smtClean="0"/>
              <a:t> generation for reference-only, currently</a:t>
            </a:r>
          </a:p>
          <a:p>
            <a:pPr lvl="1"/>
            <a:r>
              <a:rPr lang="en-US" dirty="0" smtClean="0"/>
              <a:t>Currently, </a:t>
            </a:r>
            <a:r>
              <a:rPr lang="en-US" dirty="0" err="1" smtClean="0"/>
              <a:t>UxAS</a:t>
            </a:r>
            <a:r>
              <a:rPr lang="en-US" dirty="0" smtClean="0"/>
              <a:t> services are (unofficially assumed /) required to have been coded to handle the parent data type and any children types of that parent, all the way down to the leaf nodes of inheritance (</a:t>
            </a:r>
            <a:r>
              <a:rPr lang="en-US" dirty="0" err="1" smtClean="0"/>
              <a:t>downcasting</a:t>
            </a:r>
            <a:r>
              <a:rPr lang="en-US" dirty="0" smtClean="0"/>
              <a:t>)</a:t>
            </a:r>
          </a:p>
          <a:p>
            <a:pPr lvl="1"/>
            <a:r>
              <a:rPr lang="en-US" dirty="0" smtClean="0"/>
              <a:t>Problem: currently there are no checks that handling of the parent and all children types is supported in the code</a:t>
            </a:r>
          </a:p>
          <a:p>
            <a:pPr lvl="2"/>
            <a:r>
              <a:rPr lang="en-US" dirty="0" smtClean="0"/>
              <a:t>For example: a new user could create new message types that are children of a base type, and write messages that substitute the child type for the parent type</a:t>
            </a:r>
          </a:p>
          <a:p>
            <a:pPr lvl="2"/>
            <a:r>
              <a:rPr lang="en-US" dirty="0" smtClean="0"/>
              <a:t>If this new user does not go into every service that has a parent-type of that message type, and write code to handle this new type in each of these, then someone could potentially try to use the service with an unsupported datatype</a:t>
            </a:r>
          </a:p>
          <a:p>
            <a:pPr lvl="1"/>
            <a:r>
              <a:rPr lang="en-US" dirty="0" smtClean="0"/>
              <a:t>Solution: both the “extends” and “extends by” cases need to be catalogued as part of the AADL translation procedure, and an idiom needs to be created for the services that automatically checks for the existence of full-coverage in the data-handling logic used in the services and tasks (e.g., the if-</a:t>
            </a:r>
            <a:r>
              <a:rPr lang="en-US" dirty="0" err="1" smtClean="0"/>
              <a:t>elseif</a:t>
            </a:r>
            <a:r>
              <a:rPr lang="en-US" dirty="0" smtClean="0"/>
              <a:t>-else statements that choose different algorithms/actions based on the introspected datatype, parent or child of the parent, that was given)</a:t>
            </a:r>
          </a:p>
          <a:p>
            <a:pPr lvl="2"/>
            <a:r>
              <a:rPr lang="en-US" dirty="0" smtClean="0"/>
              <a:t>The logic needs to be checked to assure that, for the parent type and every child type down to the leaf nodes of the parent, that either (1) each of these datatypes is handled or (2) the service will safe-fail cleanly for every datatype that should be supported (guarantees clean operations / no fail)</a:t>
            </a:r>
          </a:p>
          <a:p>
            <a:pPr lvl="2"/>
            <a:r>
              <a:rPr lang="en-US" dirty="0" smtClean="0"/>
              <a:t>This will also help define requirements / assumptions on the incoming data to and outgoing data from each service and task (most will not expect as input / give as output potentially every possible combination of parent-child data)</a:t>
            </a:r>
          </a:p>
        </p:txBody>
      </p:sp>
    </p:spTree>
    <p:extLst>
      <p:ext uri="{BB962C8B-B14F-4D97-AF65-F5344CB8AC3E}">
        <p14:creationId xmlns:p14="http://schemas.microsoft.com/office/powerpoint/2010/main" val="32182772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Group</a:t>
            </a:r>
          </a:p>
        </p:txBody>
      </p:sp>
      <p:sp>
        <p:nvSpPr>
          <p:cNvPr id="2" name="Title 1"/>
          <p:cNvSpPr>
            <a:spLocks noGrp="1"/>
          </p:cNvSpPr>
          <p:nvPr>
            <p:ph type="title" idx="4294967295"/>
          </p:nvPr>
        </p:nvSpPr>
        <p:spPr>
          <a:xfrm>
            <a:off x="0" y="68263"/>
            <a:ext cx="10417175" cy="1179512"/>
          </a:xfrm>
        </p:spPr>
        <p:txBody>
          <a:bodyPr vert="horz" lIns="91440" tIns="45720" rIns="91440" bIns="45720" rtlCol="0" anchor="ctr">
            <a:normAutofit fontScale="90000"/>
          </a:bodyPr>
          <a:lstStyle/>
          <a:p>
            <a:r>
              <a:rPr lang="en-US" dirty="0"/>
              <a:t>Formalization in ASSERT</a:t>
            </a:r>
            <a:br>
              <a:rPr lang="en-US" dirty="0"/>
            </a:br>
            <a:r>
              <a:rPr lang="en-US" dirty="0"/>
              <a:t>Proposed Approach </a:t>
            </a:r>
          </a:p>
        </p:txBody>
      </p:sp>
      <p:sp>
        <p:nvSpPr>
          <p:cNvPr id="5" name="Flowchart: Multidocument 4"/>
          <p:cNvSpPr/>
          <p:nvPr/>
        </p:nvSpPr>
        <p:spPr>
          <a:xfrm>
            <a:off x="1705342" y="1810791"/>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Codebase</a:t>
            </a:r>
          </a:p>
          <a:p>
            <a:pPr algn="ctr" eaLnBrk="0" fontAlgn="base" hangingPunct="0">
              <a:spcBef>
                <a:spcPct val="0"/>
              </a:spcBef>
              <a:spcAft>
                <a:spcPct val="0"/>
              </a:spcAft>
              <a:defRPr/>
            </a:pPr>
            <a:r>
              <a:rPr lang="en-US" sz="1000" kern="0" dirty="0">
                <a:solidFill>
                  <a:srgbClr val="454545">
                    <a:lumMod val="50000"/>
                  </a:srgbClr>
                </a:solidFill>
                <a:latin typeface="GE Inspira Pitch"/>
              </a:rPr>
              <a:t>(C, C++, Java, C#, Python, Ada, …)</a:t>
            </a:r>
          </a:p>
        </p:txBody>
      </p:sp>
      <p:sp>
        <p:nvSpPr>
          <p:cNvPr id="6" name="Rectangle: Rounded Corners 5"/>
          <p:cNvSpPr/>
          <p:nvPr/>
        </p:nvSpPr>
        <p:spPr>
          <a:xfrm>
            <a:off x="3891585" y="1999343"/>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Reverse Engineering</a:t>
            </a:r>
          </a:p>
        </p:txBody>
      </p:sp>
      <p:sp>
        <p:nvSpPr>
          <p:cNvPr id="7" name="Cylinder 6"/>
          <p:cNvSpPr/>
          <p:nvPr/>
        </p:nvSpPr>
        <p:spPr>
          <a:xfrm>
            <a:off x="3745281" y="2855481"/>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Software Design Information</a:t>
            </a:r>
          </a:p>
        </p:txBody>
      </p:sp>
      <p:sp>
        <p:nvSpPr>
          <p:cNvPr id="8" name="Rectangle: Rounded Corners 7"/>
          <p:cNvSpPr/>
          <p:nvPr/>
        </p:nvSpPr>
        <p:spPr>
          <a:xfrm>
            <a:off x="5676886" y="2896032"/>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Information Extraction</a:t>
            </a:r>
          </a:p>
        </p:txBody>
      </p:sp>
      <p:sp>
        <p:nvSpPr>
          <p:cNvPr id="9" name="Rectangle: Rounded Corners 8"/>
          <p:cNvSpPr/>
          <p:nvPr/>
        </p:nvSpPr>
        <p:spPr>
          <a:xfrm>
            <a:off x="5676886" y="3821706"/>
            <a:ext cx="1048512" cy="540689"/>
          </a:xfrm>
          <a:prstGeom prst="roundRec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Automated Ontology Generation</a:t>
            </a:r>
          </a:p>
        </p:txBody>
      </p:sp>
      <p:sp>
        <p:nvSpPr>
          <p:cNvPr id="10" name="Flowchart: Multidocument 9"/>
          <p:cNvSpPr/>
          <p:nvPr/>
        </p:nvSpPr>
        <p:spPr>
          <a:xfrm>
            <a:off x="3703902" y="3630876"/>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Architecture &amp; Ontology Mapping Template</a:t>
            </a:r>
          </a:p>
        </p:txBody>
      </p:sp>
      <p:sp>
        <p:nvSpPr>
          <p:cNvPr id="11" name="Cylinder 10"/>
          <p:cNvSpPr/>
          <p:nvPr/>
        </p:nvSpPr>
        <p:spPr>
          <a:xfrm>
            <a:off x="7139926" y="3781155"/>
            <a:ext cx="1341120" cy="621792"/>
          </a:xfrm>
          <a:prstGeom prst="can">
            <a:avLst/>
          </a:prstGeom>
          <a:noFill/>
          <a:ln w="19050" cap="flat" cmpd="sng" algn="ctr">
            <a:solidFill>
              <a:srgbClr val="052F69">
                <a:lumMod val="60000"/>
                <a:lumOff val="4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Ontology Model</a:t>
            </a:r>
          </a:p>
        </p:txBody>
      </p:sp>
      <p:sp>
        <p:nvSpPr>
          <p:cNvPr id="12" name="Flowchart: Multidocument 11"/>
          <p:cNvSpPr/>
          <p:nvPr/>
        </p:nvSpPr>
        <p:spPr>
          <a:xfrm>
            <a:off x="6921847" y="4713843"/>
            <a:ext cx="1558456" cy="922352"/>
          </a:xfrm>
          <a:prstGeom prst="flowChartMultidocument">
            <a:avLst/>
          </a:prstGeom>
          <a:noFill/>
          <a:ln w="9525" cap="flat" cmpd="sng" algn="ctr">
            <a:solidFill>
              <a:srgbClr val="454545">
                <a:lumMod val="50000"/>
              </a:srgbClr>
            </a:solidFill>
            <a:prstDash val="solid"/>
          </a:ln>
          <a:effectLst/>
        </p:spPr>
        <p:txBody>
          <a:bodyPr rtlCol="0" anchor="ctr"/>
          <a:lstStyle/>
          <a:p>
            <a:pPr algn="ctr" eaLnBrk="0" fontAlgn="base" hangingPunct="0">
              <a:spcBef>
                <a:spcPct val="0"/>
              </a:spcBef>
              <a:spcAft>
                <a:spcPct val="0"/>
              </a:spcAft>
              <a:defRPr/>
            </a:pPr>
            <a:r>
              <a:rPr lang="en-US" sz="1000" kern="0" dirty="0">
                <a:solidFill>
                  <a:srgbClr val="454545">
                    <a:lumMod val="50000"/>
                  </a:srgbClr>
                </a:solidFill>
                <a:latin typeface="GE Inspira Pitch"/>
              </a:rPr>
              <a:t>ASSERT™ SADL Ontology files </a:t>
            </a:r>
          </a:p>
          <a:p>
            <a:pPr algn="ctr" eaLnBrk="0" fontAlgn="base" hangingPunct="0">
              <a:spcBef>
                <a:spcPct val="0"/>
              </a:spcBef>
              <a:spcAft>
                <a:spcPct val="0"/>
              </a:spcAft>
              <a:defRPr/>
            </a:pPr>
            <a:r>
              <a:rPr lang="en-US" sz="1000" kern="0" dirty="0">
                <a:solidFill>
                  <a:srgbClr val="454545">
                    <a:lumMod val="50000"/>
                  </a:srgbClr>
                </a:solidFill>
                <a:latin typeface="GE Inspira Pitch"/>
              </a:rPr>
              <a:t>(.sadl files)</a:t>
            </a:r>
          </a:p>
        </p:txBody>
      </p:sp>
      <p:pic>
        <p:nvPicPr>
          <p:cNvPr id="13" name="Picture 12"/>
          <p:cNvPicPr>
            <a:picLocks noChangeAspect="1"/>
          </p:cNvPicPr>
          <p:nvPr/>
        </p:nvPicPr>
        <p:blipFill>
          <a:blip r:embed="rId2"/>
          <a:stretch>
            <a:fillRect/>
          </a:stretch>
        </p:blipFill>
        <p:spPr>
          <a:xfrm>
            <a:off x="8987870" y="4617884"/>
            <a:ext cx="900060" cy="1110506"/>
          </a:xfrm>
          <a:prstGeom prst="rect">
            <a:avLst/>
          </a:prstGeom>
        </p:spPr>
      </p:pic>
      <p:cxnSp>
        <p:nvCxnSpPr>
          <p:cNvPr id="14" name="Straight Arrow Connector 13"/>
          <p:cNvCxnSpPr>
            <a:stCxn id="5" idx="3"/>
            <a:endCxn id="6" idx="1"/>
          </p:cNvCxnSpPr>
          <p:nvPr/>
        </p:nvCxnSpPr>
        <p:spPr>
          <a:xfrm flipV="1">
            <a:off x="3263798" y="2269688"/>
            <a:ext cx="627787" cy="2279"/>
          </a:xfrm>
          <a:prstGeom prst="straightConnector1">
            <a:avLst/>
          </a:prstGeom>
          <a:noFill/>
          <a:ln w="25400" cap="flat" cmpd="sng" algn="ctr">
            <a:solidFill>
              <a:srgbClr val="4C4C4C"/>
            </a:solidFill>
            <a:prstDash val="solid"/>
            <a:tailEnd type="triangle"/>
          </a:ln>
          <a:effectLst/>
        </p:spPr>
      </p:cxnSp>
      <p:cxnSp>
        <p:nvCxnSpPr>
          <p:cNvPr id="15" name="Straight Arrow Connector 14"/>
          <p:cNvCxnSpPr>
            <a:stCxn id="6" idx="2"/>
            <a:endCxn id="7" idx="1"/>
          </p:cNvCxnSpPr>
          <p:nvPr/>
        </p:nvCxnSpPr>
        <p:spPr>
          <a:xfrm>
            <a:off x="4415841" y="2540032"/>
            <a:ext cx="0" cy="315449"/>
          </a:xfrm>
          <a:prstGeom prst="straightConnector1">
            <a:avLst/>
          </a:prstGeom>
          <a:noFill/>
          <a:ln w="25400" cap="flat" cmpd="sng" algn="ctr">
            <a:solidFill>
              <a:srgbClr val="4C4C4C"/>
            </a:solidFill>
            <a:prstDash val="solid"/>
            <a:tailEnd type="triangle"/>
          </a:ln>
          <a:effectLst/>
        </p:spPr>
      </p:cxnSp>
      <p:cxnSp>
        <p:nvCxnSpPr>
          <p:cNvPr id="16" name="Straight Arrow Connector 15"/>
          <p:cNvCxnSpPr>
            <a:stCxn id="7" idx="4"/>
            <a:endCxn id="8" idx="1"/>
          </p:cNvCxnSpPr>
          <p:nvPr/>
        </p:nvCxnSpPr>
        <p:spPr>
          <a:xfrm>
            <a:off x="5086401" y="3166377"/>
            <a:ext cx="590485" cy="0"/>
          </a:xfrm>
          <a:prstGeom prst="straightConnector1">
            <a:avLst/>
          </a:prstGeom>
          <a:noFill/>
          <a:ln w="25400" cap="flat" cmpd="sng" algn="ctr">
            <a:solidFill>
              <a:srgbClr val="4C4C4C"/>
            </a:solidFill>
            <a:prstDash val="solid"/>
            <a:tailEnd type="triangle"/>
          </a:ln>
          <a:effectLst/>
        </p:spPr>
      </p:cxnSp>
      <p:cxnSp>
        <p:nvCxnSpPr>
          <p:cNvPr id="17" name="Straight Arrow Connector 16"/>
          <p:cNvCxnSpPr>
            <a:stCxn id="8" idx="2"/>
            <a:endCxn id="9" idx="0"/>
          </p:cNvCxnSpPr>
          <p:nvPr/>
        </p:nvCxnSpPr>
        <p:spPr>
          <a:xfrm>
            <a:off x="6201142" y="3436721"/>
            <a:ext cx="0" cy="384985"/>
          </a:xfrm>
          <a:prstGeom prst="straightConnector1">
            <a:avLst/>
          </a:prstGeom>
          <a:noFill/>
          <a:ln w="25400" cap="flat" cmpd="sng" algn="ctr">
            <a:solidFill>
              <a:srgbClr val="4C4C4C"/>
            </a:solidFill>
            <a:prstDash val="solid"/>
            <a:tailEnd type="triangle"/>
          </a:ln>
          <a:effectLst/>
        </p:spPr>
      </p:cxnSp>
      <p:cxnSp>
        <p:nvCxnSpPr>
          <p:cNvPr id="18" name="Straight Arrow Connector 17"/>
          <p:cNvCxnSpPr>
            <a:stCxn id="10" idx="3"/>
            <a:endCxn id="9" idx="1"/>
          </p:cNvCxnSpPr>
          <p:nvPr/>
        </p:nvCxnSpPr>
        <p:spPr>
          <a:xfrm flipV="1">
            <a:off x="5262358" y="4092051"/>
            <a:ext cx="414528" cy="1"/>
          </a:xfrm>
          <a:prstGeom prst="straightConnector1">
            <a:avLst/>
          </a:prstGeom>
          <a:noFill/>
          <a:ln w="25400" cap="flat" cmpd="sng" algn="ctr">
            <a:solidFill>
              <a:srgbClr val="4C4C4C"/>
            </a:solidFill>
            <a:prstDash val="solid"/>
            <a:tailEnd type="triangle"/>
          </a:ln>
          <a:effectLst/>
        </p:spPr>
      </p:cxnSp>
      <p:cxnSp>
        <p:nvCxnSpPr>
          <p:cNvPr id="19" name="Straight Arrow Connector 18"/>
          <p:cNvCxnSpPr>
            <a:stCxn id="9" idx="3"/>
            <a:endCxn id="11" idx="2"/>
          </p:cNvCxnSpPr>
          <p:nvPr/>
        </p:nvCxnSpPr>
        <p:spPr>
          <a:xfrm>
            <a:off x="6725398" y="4092051"/>
            <a:ext cx="414528" cy="0"/>
          </a:xfrm>
          <a:prstGeom prst="straightConnector1">
            <a:avLst/>
          </a:prstGeom>
          <a:noFill/>
          <a:ln w="25400" cap="flat" cmpd="sng" algn="ctr">
            <a:solidFill>
              <a:srgbClr val="4C4C4C"/>
            </a:solidFill>
            <a:prstDash val="solid"/>
            <a:tailEnd type="triangle"/>
          </a:ln>
          <a:effectLst/>
        </p:spPr>
      </p:cxnSp>
      <p:cxnSp>
        <p:nvCxnSpPr>
          <p:cNvPr id="20" name="Straight Arrow Connector 19"/>
          <p:cNvCxnSpPr>
            <a:stCxn id="11" idx="3"/>
            <a:endCxn id="12" idx="0"/>
          </p:cNvCxnSpPr>
          <p:nvPr/>
        </p:nvCxnSpPr>
        <p:spPr>
          <a:xfrm flipH="1">
            <a:off x="7808291" y="4402947"/>
            <a:ext cx="2195" cy="310896"/>
          </a:xfrm>
          <a:prstGeom prst="straightConnector1">
            <a:avLst/>
          </a:prstGeom>
          <a:noFill/>
          <a:ln w="25400" cap="flat" cmpd="sng" algn="ctr">
            <a:solidFill>
              <a:srgbClr val="4C4C4C"/>
            </a:solidFill>
            <a:prstDash val="solid"/>
            <a:tailEnd type="triangle"/>
          </a:ln>
          <a:effectLst/>
        </p:spPr>
      </p:cxnSp>
      <p:cxnSp>
        <p:nvCxnSpPr>
          <p:cNvPr id="21" name="Straight Arrow Connector 20"/>
          <p:cNvCxnSpPr>
            <a:stCxn id="12" idx="3"/>
            <a:endCxn id="13" idx="1"/>
          </p:cNvCxnSpPr>
          <p:nvPr/>
        </p:nvCxnSpPr>
        <p:spPr>
          <a:xfrm flipV="1">
            <a:off x="8480303" y="5173137"/>
            <a:ext cx="507567" cy="1882"/>
          </a:xfrm>
          <a:prstGeom prst="straightConnector1">
            <a:avLst/>
          </a:prstGeom>
          <a:noFill/>
          <a:ln w="25400" cap="flat" cmpd="sng" algn="ctr">
            <a:solidFill>
              <a:srgbClr val="4C4C4C"/>
            </a:solidFill>
            <a:prstDash val="solid"/>
            <a:tailEnd type="triangle"/>
          </a:ln>
          <a:effectLst/>
        </p:spPr>
      </p:cxnSp>
      <p:sp>
        <p:nvSpPr>
          <p:cNvPr id="22" name="Rectangle 21"/>
          <p:cNvSpPr/>
          <p:nvPr/>
        </p:nvSpPr>
        <p:spPr>
          <a:xfrm>
            <a:off x="1705342" y="5849301"/>
            <a:ext cx="4540025" cy="369332"/>
          </a:xfrm>
          <a:prstGeom prst="rect">
            <a:avLst/>
          </a:prstGeom>
        </p:spPr>
        <p:txBody>
          <a:bodyPr wrap="none">
            <a:spAutoFit/>
          </a:bodyPr>
          <a:lstStyle/>
          <a:p>
            <a:r>
              <a:rPr lang="en-US" dirty="0">
                <a:solidFill>
                  <a:srgbClr val="63666A"/>
                </a:solidFill>
                <a:latin typeface="GE Inspira Sans"/>
              </a:rPr>
              <a:t>*SADL: Semantic Application Design Language</a:t>
            </a:r>
          </a:p>
        </p:txBody>
      </p:sp>
      <p:sp>
        <p:nvSpPr>
          <p:cNvPr id="23" name="TextBox 22"/>
          <p:cNvSpPr txBox="1"/>
          <p:nvPr/>
        </p:nvSpPr>
        <p:spPr>
          <a:xfrm>
            <a:off x="7429499" y="1568903"/>
            <a:ext cx="4598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Extract architecture information through reverse engineering. </a:t>
            </a:r>
          </a:p>
          <a:p>
            <a:pPr marL="285750" indent="-285750">
              <a:buFont typeface="Arial" panose="020B0604020202020204" pitchFamily="34" charset="0"/>
              <a:buChar char="•"/>
            </a:pPr>
            <a:r>
              <a:rPr lang="en-US" dirty="0"/>
              <a:t>Transform extracted architecture information into SADL ontology. </a:t>
            </a:r>
          </a:p>
          <a:p>
            <a:pPr marL="285750" indent="-285750">
              <a:buFont typeface="Arial" panose="020B0604020202020204" pitchFamily="34" charset="0"/>
              <a:buChar char="•"/>
            </a:pPr>
            <a:r>
              <a:rPr lang="en-US" dirty="0"/>
              <a:t>Import SADL ontology into ASSERT</a:t>
            </a:r>
            <a:r>
              <a:rPr lang="en-US" dirty="0" smtClean="0"/>
              <a:t>™ to </a:t>
            </a:r>
            <a:r>
              <a:rPr lang="en-US" dirty="0"/>
              <a:t>enable requirement capture, analysis, and test generation in ASSERT™</a:t>
            </a:r>
          </a:p>
        </p:txBody>
      </p:sp>
    </p:spTree>
    <p:extLst>
      <p:ext uri="{BB962C8B-B14F-4D97-AF65-F5344CB8AC3E}">
        <p14:creationId xmlns:p14="http://schemas.microsoft.com/office/powerpoint/2010/main" val="30671850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Message Type Definition in SADL Ontology</a:t>
            </a:r>
          </a:p>
        </p:txBody>
      </p:sp>
      <p:sp>
        <p:nvSpPr>
          <p:cNvPr id="8" name="Footer Placeholder 2"/>
          <p:cNvSpPr>
            <a:spLocks noGrp="1"/>
          </p:cNvSpPr>
          <p:nvPr>
            <p:ph type="ftr" sz="quarter" idx="11"/>
          </p:nvPr>
        </p:nvSpPr>
        <p:spPr>
          <a:xfrm>
            <a:off x="4038600" y="6414539"/>
            <a:ext cx="4114800" cy="306936"/>
          </a:xfrm>
        </p:spPr>
        <p:txBody>
          <a:bodyPr/>
          <a:lstStyle/>
          <a:p>
            <a:r>
              <a:rPr lang="en-US" dirty="0"/>
              <a:t>Architecture Group</a:t>
            </a:r>
          </a:p>
        </p:txBody>
      </p:sp>
      <p:pic>
        <p:nvPicPr>
          <p:cNvPr id="9" name="Picture 8"/>
          <p:cNvPicPr>
            <a:picLocks noChangeAspect="1"/>
          </p:cNvPicPr>
          <p:nvPr/>
        </p:nvPicPr>
        <p:blipFill>
          <a:blip r:embed="rId2"/>
          <a:stretch>
            <a:fillRect/>
          </a:stretch>
        </p:blipFill>
        <p:spPr>
          <a:xfrm>
            <a:off x="1242265" y="1653767"/>
            <a:ext cx="8748041" cy="4402167"/>
          </a:xfrm>
          <a:prstGeom prst="rect">
            <a:avLst/>
          </a:prstGeom>
        </p:spPr>
      </p:pic>
    </p:spTree>
    <p:extLst>
      <p:ext uri="{BB962C8B-B14F-4D97-AF65-F5344CB8AC3E}">
        <p14:creationId xmlns:p14="http://schemas.microsoft.com/office/powerpoint/2010/main" val="1294273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Dataflow in SADL Ontology</a:t>
            </a:r>
          </a:p>
        </p:txBody>
      </p:sp>
      <p:sp>
        <p:nvSpPr>
          <p:cNvPr id="4" name="TextBox 3"/>
          <p:cNvSpPr txBox="1"/>
          <p:nvPr/>
        </p:nvSpPr>
        <p:spPr>
          <a:xfrm>
            <a:off x="810335" y="1460921"/>
            <a:ext cx="10631401" cy="2215991"/>
          </a:xfrm>
          <a:prstGeom prst="rect">
            <a:avLst/>
          </a:prstGeom>
          <a:solidFill>
            <a:schemeClr val="tx1">
              <a:lumMod val="20000"/>
              <a:lumOff val="80000"/>
            </a:schemeClr>
          </a:solidFill>
        </p:spPr>
        <p:txBody>
          <a:bodyPr wrap="square" lIns="0" tIns="0" rIns="0" bIns="0" rtlCol="0">
            <a:spAutoFit/>
          </a:bodyPr>
          <a:lstStyle/>
          <a:p>
            <a:r>
              <a:rPr lang="en-US" dirty="0">
                <a:solidFill>
                  <a:srgbClr val="800080"/>
                </a:solidFill>
                <a:latin typeface="Consolas;Consolas"/>
              </a:rPr>
              <a:t>Context</a:t>
            </a:r>
            <a:r>
              <a:rPr lang="en-US" dirty="0">
                <a:solidFill>
                  <a:srgbClr val="000000"/>
                </a:solidFill>
                <a:latin typeface="Consolas;Consolas"/>
              </a:rPr>
              <a:t>: </a:t>
            </a:r>
            <a:endParaRPr lang="en-US" sz="1050" dirty="0">
              <a:solidFill>
                <a:srgbClr val="000000"/>
              </a:solidFill>
              <a:latin typeface="Consolas;Consolas"/>
            </a:endParaRPr>
          </a:p>
          <a:p>
            <a:r>
              <a:rPr lang="en-US" dirty="0">
                <a:solidFill>
                  <a:srgbClr val="008000"/>
                </a:solidFill>
                <a:latin typeface="Consolas;Consolas"/>
              </a:rPr>
              <a:t>	</a:t>
            </a:r>
            <a:r>
              <a:rPr lang="en-US" dirty="0" err="1">
                <a:solidFill>
                  <a:srgbClr val="008000"/>
                </a:solidFill>
                <a:highlight>
                  <a:srgbClr val="E8F2FE"/>
                </a:highlight>
                <a:latin typeface="Consolas;Consolas"/>
              </a:rPr>
              <a:t>TaskAssignmentSummary</a:t>
            </a:r>
            <a:r>
              <a:rPr lang="en-US" dirty="0">
                <a:solidFill>
                  <a:srgbClr val="008000"/>
                </a:solidFill>
                <a:highlight>
                  <a:srgbClr val="E8F2FE"/>
                </a:highlight>
                <a:latin typeface="Consolas;Consolas"/>
              </a:rPr>
              <a:t>__Subscription</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PlanBuilderService</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is</a:t>
            </a:r>
            <a:r>
              <a:rPr lang="en-US" dirty="0">
                <a:solidFill>
                  <a:srgbClr val="000000"/>
                </a:solidFill>
                <a:highlight>
                  <a:srgbClr val="E8F2FE"/>
                </a:highlight>
                <a:latin typeface="Consolas;Consolas"/>
              </a:rPr>
              <a:t> </a:t>
            </a:r>
            <a:r>
              <a:rPr lang="en-US" dirty="0" err="1">
                <a:solidFill>
                  <a:srgbClr val="008000"/>
                </a:solidFill>
                <a:highlight>
                  <a:srgbClr val="E8F2FE"/>
                </a:highlight>
                <a:latin typeface="Consolas;Consolas"/>
              </a:rPr>
              <a:t>TaskAssignmentSummary_out</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AssignmentTreeBranchBoundBase</a:t>
            </a:r>
            <a:r>
              <a:rPr lang="en-US" dirty="0">
                <a:solidFill>
                  <a:srgbClr val="000000"/>
                </a:solidFill>
                <a:latin typeface="Consolas;Consolas"/>
              </a:rPr>
              <a:t>    </a:t>
            </a:r>
          </a:p>
          <a:p>
            <a:r>
              <a:rPr lang="en-US" dirty="0">
                <a:solidFill>
                  <a:srgbClr val="000000"/>
                </a:solidFill>
                <a:latin typeface="Consolas;Consolas"/>
              </a:rPr>
              <a:t>	</a:t>
            </a:r>
            <a:r>
              <a:rPr lang="en-US" dirty="0">
                <a:solidFill>
                  <a:srgbClr val="800080"/>
                </a:solidFill>
                <a:latin typeface="Consolas;Consolas"/>
              </a:rPr>
              <a:t>and</a:t>
            </a:r>
            <a:endParaRPr lang="en-US" sz="1100" dirty="0">
              <a:solidFill>
                <a:srgbClr val="000000"/>
              </a:solidFill>
              <a:latin typeface="Consolas;Consolas;Consolas"/>
            </a:endParaRPr>
          </a:p>
          <a:p>
            <a:r>
              <a:rPr lang="en-US" dirty="0">
                <a:solidFill>
                  <a:srgbClr val="008000"/>
                </a:solidFill>
                <a:highlight>
                  <a:srgbClr val="E8F2FE"/>
                </a:highlight>
                <a:latin typeface="Consolas;Consolas"/>
              </a:rPr>
              <a:t>	</a:t>
            </a:r>
            <a:r>
              <a:rPr lang="en-US" dirty="0" err="1">
                <a:solidFill>
                  <a:srgbClr val="008000"/>
                </a:solidFill>
                <a:highlight>
                  <a:srgbClr val="E8F2FE"/>
                </a:highlight>
                <a:latin typeface="Consolas;Consolas"/>
              </a:rPr>
              <a:t>TaskImplementationRequest</a:t>
            </a:r>
            <a:r>
              <a:rPr lang="en-US" dirty="0">
                <a:solidFill>
                  <a:srgbClr val="008000"/>
                </a:solidFill>
                <a:highlight>
                  <a:srgbClr val="E8F2FE"/>
                </a:highlight>
                <a:latin typeface="Consolas;Consolas"/>
              </a:rPr>
              <a:t>__Subscription</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err="1">
                <a:solidFill>
                  <a:srgbClr val="000080"/>
                </a:solidFill>
                <a:highlight>
                  <a:srgbClr val="E8F2FE"/>
                </a:highlight>
                <a:latin typeface="Consolas;Consolas"/>
              </a:rPr>
              <a:t>TaskServiceBase</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is</a:t>
            </a:r>
            <a:r>
              <a:rPr lang="en-US" dirty="0">
                <a:solidFill>
                  <a:srgbClr val="000000"/>
                </a:solidFill>
                <a:highlight>
                  <a:srgbClr val="E8F2FE"/>
                </a:highlight>
                <a:latin typeface="Consolas;Consolas"/>
              </a:rPr>
              <a:t> </a:t>
            </a:r>
            <a:r>
              <a:rPr lang="en-US" dirty="0" err="1">
                <a:solidFill>
                  <a:srgbClr val="008000"/>
                </a:solidFill>
                <a:highlight>
                  <a:srgbClr val="E8F2FE"/>
                </a:highlight>
                <a:latin typeface="Consolas;Consolas"/>
              </a:rPr>
              <a:t>TaskImplementationRequest_out</a:t>
            </a:r>
            <a:r>
              <a:rPr lang="en-US" dirty="0">
                <a:solidFill>
                  <a:srgbClr val="000000"/>
                </a:solidFill>
                <a:highlight>
                  <a:srgbClr val="E8F2FE"/>
                </a:highlight>
                <a:latin typeface="Consolas;Consolas"/>
              </a:rPr>
              <a:t> </a:t>
            </a:r>
            <a:r>
              <a:rPr lang="en-US" dirty="0">
                <a:solidFill>
                  <a:srgbClr val="800080"/>
                </a:solidFill>
                <a:highlight>
                  <a:srgbClr val="E8F2FE"/>
                </a:highlight>
                <a:latin typeface="Consolas;Consolas"/>
              </a:rPr>
              <a:t>of</a:t>
            </a:r>
            <a:r>
              <a:rPr lang="en-US" dirty="0">
                <a:solidFill>
                  <a:srgbClr val="000000"/>
                </a:solidFill>
                <a:highlight>
                  <a:srgbClr val="E8F2FE"/>
                </a:highlight>
                <a:latin typeface="Consolas;Consolas"/>
              </a:rPr>
              <a:t> 	</a:t>
            </a:r>
            <a:r>
              <a:rPr lang="en-US" dirty="0">
                <a:solidFill>
                  <a:srgbClr val="000080"/>
                </a:solidFill>
                <a:highlight>
                  <a:srgbClr val="E8F2FE"/>
                </a:highlight>
                <a:latin typeface="Consolas;Consolas"/>
              </a:rPr>
              <a:t>PlanBuilderService</a:t>
            </a:r>
          </a:p>
          <a:p>
            <a:r>
              <a:rPr lang="en-US" dirty="0">
                <a:solidFill>
                  <a:srgbClr val="800080"/>
                </a:solidFill>
                <a:highlight>
                  <a:srgbClr val="E8F2FE"/>
                </a:highlight>
                <a:latin typeface="Consolas;Consolas"/>
              </a:rPr>
              <a:t>	and</a:t>
            </a:r>
            <a:endParaRPr lang="en-US" sz="1100" dirty="0">
              <a:solidFill>
                <a:srgbClr val="000000"/>
              </a:solidFill>
              <a:highlight>
                <a:srgbClr val="E8F2FE"/>
              </a:highlight>
              <a:latin typeface="Consolas;Consolas;Consolas"/>
            </a:endParaRPr>
          </a:p>
          <a:p>
            <a:r>
              <a:rPr lang="en-US" dirty="0">
                <a:solidFill>
                  <a:srgbClr val="800080"/>
                </a:solidFill>
                <a:latin typeface="Consolas;Consolas"/>
              </a:rPr>
              <a:t>	…</a:t>
            </a:r>
          </a:p>
        </p:txBody>
      </p:sp>
      <p:sp>
        <p:nvSpPr>
          <p:cNvPr id="5" name="Rectangle: Top Corners Rounded 4"/>
          <p:cNvSpPr/>
          <p:nvPr/>
        </p:nvSpPr>
        <p:spPr>
          <a:xfrm>
            <a:off x="810335" y="1171815"/>
            <a:ext cx="3755446" cy="289106"/>
          </a:xfrm>
          <a:prstGeom prst="round2SameRect">
            <a:avLst/>
          </a:prstGeom>
          <a:solidFill>
            <a:schemeClr val="tx1">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Illustrative Example in SADL Ontology</a:t>
            </a:r>
          </a:p>
        </p:txBody>
      </p:sp>
      <p:sp>
        <p:nvSpPr>
          <p:cNvPr id="6" name="Rectangle: Rounded Corners 5"/>
          <p:cNvSpPr/>
          <p:nvPr/>
        </p:nvSpPr>
        <p:spPr>
          <a:xfrm>
            <a:off x="5242560" y="5074422"/>
            <a:ext cx="1578380"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PlanBuilderService</a:t>
            </a:r>
          </a:p>
        </p:txBody>
      </p:sp>
      <p:sp>
        <p:nvSpPr>
          <p:cNvPr id="7" name="Rectangle: Rounded Corners 6"/>
          <p:cNvSpPr/>
          <p:nvPr/>
        </p:nvSpPr>
        <p:spPr>
          <a:xfrm>
            <a:off x="776363" y="3772900"/>
            <a:ext cx="2424037"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AssignmentTreeBranchBoundBase</a:t>
            </a:r>
          </a:p>
        </p:txBody>
      </p:sp>
      <p:sp>
        <p:nvSpPr>
          <p:cNvPr id="8" name="Rectangle: Rounded Corners 7"/>
          <p:cNvSpPr/>
          <p:nvPr/>
        </p:nvSpPr>
        <p:spPr>
          <a:xfrm>
            <a:off x="10507980" y="5511812"/>
            <a:ext cx="1345156" cy="685800"/>
          </a:xfrm>
          <a:prstGeom prst="roundRect">
            <a:avLst/>
          </a:prstGeom>
          <a:noFill/>
          <a:ln>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lumMod val="50000"/>
                  </a:schemeClr>
                </a:solidFill>
              </a:rPr>
              <a:t>TaskServiceBase</a:t>
            </a:r>
            <a:endParaRPr lang="en-US" sz="1200" dirty="0">
              <a:solidFill>
                <a:schemeClr val="tx1">
                  <a:lumMod val="50000"/>
                </a:schemeClr>
              </a:solidFill>
            </a:endParaRPr>
          </a:p>
        </p:txBody>
      </p:sp>
      <p:sp>
        <p:nvSpPr>
          <p:cNvPr id="11" name="TextBox 10"/>
          <p:cNvSpPr txBox="1"/>
          <p:nvPr/>
        </p:nvSpPr>
        <p:spPr>
          <a:xfrm>
            <a:off x="6830477" y="5245856"/>
            <a:ext cx="2041120" cy="153888"/>
          </a:xfrm>
          <a:prstGeom prst="rect">
            <a:avLst/>
          </a:prstGeom>
          <a:noFill/>
        </p:spPr>
        <p:txBody>
          <a:bodyPr wrap="square" lIns="0" tIns="0" rIns="0" bIns="0" rtlCol="0">
            <a:spAutoFit/>
          </a:bodyPr>
          <a:lstStyle/>
          <a:p>
            <a:r>
              <a:rPr lang="en-US" sz="1000" b="1" dirty="0" err="1">
                <a:solidFill>
                  <a:schemeClr val="accent6">
                    <a:lumMod val="75000"/>
                  </a:schemeClr>
                </a:solidFill>
              </a:rPr>
              <a:t>TaskImplementationRequest_out</a:t>
            </a:r>
            <a:endParaRPr lang="en-US" sz="1000" b="1" dirty="0">
              <a:solidFill>
                <a:schemeClr val="accent6">
                  <a:lumMod val="75000"/>
                </a:schemeClr>
              </a:solidFill>
            </a:endParaRPr>
          </a:p>
        </p:txBody>
      </p:sp>
      <p:cxnSp>
        <p:nvCxnSpPr>
          <p:cNvPr id="15" name="Connector: Elbow 14"/>
          <p:cNvCxnSpPr>
            <a:stCxn id="6" idx="3"/>
            <a:endCxn id="8" idx="1"/>
          </p:cNvCxnSpPr>
          <p:nvPr/>
        </p:nvCxnSpPr>
        <p:spPr>
          <a:xfrm>
            <a:off x="6820940" y="5417322"/>
            <a:ext cx="3687040" cy="437390"/>
          </a:xfrm>
          <a:prstGeom prst="bentConnector3">
            <a:avLst/>
          </a:prstGeom>
          <a:ln w="1270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4341" y="5872258"/>
            <a:ext cx="2453639" cy="153888"/>
          </a:xfrm>
          <a:prstGeom prst="rect">
            <a:avLst/>
          </a:prstGeom>
          <a:noFill/>
        </p:spPr>
        <p:txBody>
          <a:bodyPr wrap="square" lIns="0" tIns="0" rIns="0" bIns="0" rtlCol="0">
            <a:spAutoFit/>
          </a:bodyPr>
          <a:lstStyle/>
          <a:p>
            <a:r>
              <a:rPr lang="en-US" sz="1000" b="1" dirty="0" err="1">
                <a:solidFill>
                  <a:schemeClr val="accent6">
                    <a:lumMod val="75000"/>
                  </a:schemeClr>
                </a:solidFill>
              </a:rPr>
              <a:t>TaskImplementationRequest_Subscription</a:t>
            </a:r>
            <a:endParaRPr lang="en-US" sz="1000" b="1" dirty="0">
              <a:solidFill>
                <a:schemeClr val="accent6">
                  <a:lumMod val="75000"/>
                </a:schemeClr>
              </a:solidFill>
            </a:endParaRPr>
          </a:p>
        </p:txBody>
      </p:sp>
      <p:cxnSp>
        <p:nvCxnSpPr>
          <p:cNvPr id="24" name="Connector: Elbow 23"/>
          <p:cNvCxnSpPr>
            <a:stCxn id="7" idx="3"/>
            <a:endCxn id="6" idx="1"/>
          </p:cNvCxnSpPr>
          <p:nvPr/>
        </p:nvCxnSpPr>
        <p:spPr>
          <a:xfrm>
            <a:off x="3200400" y="4115800"/>
            <a:ext cx="2042160" cy="1301522"/>
          </a:xfrm>
          <a:prstGeom prst="bentConnector3">
            <a:avLst/>
          </a:prstGeom>
          <a:ln w="1270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33837" y="3935248"/>
            <a:ext cx="2041120" cy="153888"/>
          </a:xfrm>
          <a:prstGeom prst="rect">
            <a:avLst/>
          </a:prstGeom>
          <a:noFill/>
        </p:spPr>
        <p:txBody>
          <a:bodyPr wrap="square" lIns="0" tIns="0" rIns="0" bIns="0" rtlCol="0">
            <a:spAutoFit/>
          </a:bodyPr>
          <a:lstStyle/>
          <a:p>
            <a:r>
              <a:rPr lang="en-US" sz="1000" b="1" dirty="0" err="1">
                <a:solidFill>
                  <a:schemeClr val="accent6">
                    <a:lumMod val="75000"/>
                  </a:schemeClr>
                </a:solidFill>
              </a:rPr>
              <a:t>TaskAssignmentSummary_out</a:t>
            </a:r>
            <a:endParaRPr lang="en-US" sz="1000" b="1" dirty="0">
              <a:solidFill>
                <a:schemeClr val="accent6">
                  <a:lumMod val="75000"/>
                </a:schemeClr>
              </a:solidFill>
            </a:endParaRPr>
          </a:p>
        </p:txBody>
      </p:sp>
      <p:sp>
        <p:nvSpPr>
          <p:cNvPr id="32" name="TextBox 31"/>
          <p:cNvSpPr txBox="1"/>
          <p:nvPr/>
        </p:nvSpPr>
        <p:spPr>
          <a:xfrm>
            <a:off x="2940361" y="5439715"/>
            <a:ext cx="2470797" cy="153888"/>
          </a:xfrm>
          <a:prstGeom prst="rect">
            <a:avLst/>
          </a:prstGeom>
          <a:noFill/>
        </p:spPr>
        <p:txBody>
          <a:bodyPr wrap="square" lIns="0" tIns="0" rIns="0" bIns="0" rtlCol="0">
            <a:spAutoFit/>
          </a:bodyPr>
          <a:lstStyle/>
          <a:p>
            <a:r>
              <a:rPr lang="en-US" sz="1000" b="1" dirty="0" err="1">
                <a:solidFill>
                  <a:schemeClr val="accent6">
                    <a:lumMod val="75000"/>
                  </a:schemeClr>
                </a:solidFill>
              </a:rPr>
              <a:t>TaskAssignmentSummary_Subscription</a:t>
            </a:r>
            <a:endParaRPr lang="en-US" sz="1000" b="1" dirty="0">
              <a:solidFill>
                <a:schemeClr val="accent6">
                  <a:lumMod val="75000"/>
                </a:schemeClr>
              </a:solidFill>
            </a:endParaRPr>
          </a:p>
        </p:txBody>
      </p:sp>
      <p:sp>
        <p:nvSpPr>
          <p:cNvPr id="17" name="Footer Placeholder 2"/>
          <p:cNvSpPr>
            <a:spLocks noGrp="1"/>
          </p:cNvSpPr>
          <p:nvPr>
            <p:ph type="ftr" sz="quarter" idx="11"/>
          </p:nvPr>
        </p:nvSpPr>
        <p:spPr>
          <a:xfrm>
            <a:off x="4038600" y="6414539"/>
            <a:ext cx="4114800" cy="306936"/>
          </a:xfrm>
        </p:spPr>
        <p:txBody>
          <a:bodyPr/>
          <a:lstStyle/>
          <a:p>
            <a:r>
              <a:rPr lang="en-US" dirty="0"/>
              <a:t>Architecture Group</a:t>
            </a:r>
          </a:p>
        </p:txBody>
      </p:sp>
    </p:spTree>
    <p:extLst>
      <p:ext uri="{BB962C8B-B14F-4D97-AF65-F5344CB8AC3E}">
        <p14:creationId xmlns:p14="http://schemas.microsoft.com/office/powerpoint/2010/main" val="2590660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Modeling </a:t>
            </a:r>
            <a:r>
              <a:rPr lang="en-US" sz="4000" dirty="0"/>
              <a:t>Data types and Variable Declarations in SADL Ontology</a:t>
            </a:r>
          </a:p>
        </p:txBody>
      </p:sp>
      <p:sp>
        <p:nvSpPr>
          <p:cNvPr id="3" name="Slide Number Placeholder 2"/>
          <p:cNvSpPr>
            <a:spLocks noGrp="1"/>
          </p:cNvSpPr>
          <p:nvPr>
            <p:ph type="sldNum" sz="quarter" idx="12"/>
          </p:nvPr>
        </p:nvSpPr>
        <p:spPr>
          <a:prstGeom prst="rect">
            <a:avLst/>
          </a:prstGeom>
        </p:spPr>
        <p:txBody>
          <a:bodyPr/>
          <a:lstStyle/>
          <a:p>
            <a:fld id="{00E6A5BD-C011-4A45-AA3A-201790FB7F2B}" type="slidenum">
              <a:rPr lang="en-CA" smtClean="0"/>
              <a:t>45</a:t>
            </a:fld>
            <a:endParaRPr lang="en-CA"/>
          </a:p>
        </p:txBody>
      </p:sp>
      <p:grpSp>
        <p:nvGrpSpPr>
          <p:cNvPr id="4" name="Group 3"/>
          <p:cNvGrpSpPr/>
          <p:nvPr/>
        </p:nvGrpSpPr>
        <p:grpSpPr>
          <a:xfrm>
            <a:off x="1627188" y="1476595"/>
            <a:ext cx="8806046" cy="1664859"/>
            <a:chOff x="247637" y="1362295"/>
            <a:chExt cx="8806046" cy="1664859"/>
          </a:xfrm>
        </p:grpSpPr>
        <p:pic>
          <p:nvPicPr>
            <p:cNvPr id="5" name="Picture 4"/>
            <p:cNvPicPr>
              <a:picLocks noChangeAspect="1"/>
            </p:cNvPicPr>
            <p:nvPr/>
          </p:nvPicPr>
          <p:blipFill>
            <a:blip r:embed="rId2"/>
            <a:stretch>
              <a:fillRect/>
            </a:stretch>
          </p:blipFill>
          <p:spPr>
            <a:xfrm>
              <a:off x="255588" y="1613551"/>
              <a:ext cx="8798095" cy="1413603"/>
            </a:xfrm>
            <a:prstGeom prst="rect">
              <a:avLst/>
            </a:prstGeom>
            <a:ln>
              <a:solidFill>
                <a:srgbClr val="454545"/>
              </a:solidFill>
            </a:ln>
          </p:spPr>
        </p:pic>
        <p:sp>
          <p:nvSpPr>
            <p:cNvPr id="6" name="Rectangle: Top Corners Snipped 5"/>
            <p:cNvSpPr/>
            <p:nvPr/>
          </p:nvSpPr>
          <p:spPr>
            <a:xfrm>
              <a:off x="247637" y="1362295"/>
              <a:ext cx="5728290" cy="251253"/>
            </a:xfrm>
            <a:prstGeom prst="snip2SameRect">
              <a:avLst/>
            </a:prstGeom>
            <a:solidFill>
              <a:srgbClr val="454545"/>
            </a:solidFill>
            <a:ln w="25400" cap="flat" cmpd="sng" algn="ctr">
              <a:solidFill>
                <a:srgbClr val="45454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E Inspira Pitch"/>
                  <a:ea typeface="+mn-ea"/>
                  <a:cs typeface="+mn-cs"/>
                </a:rPr>
                <a:t>Snapshot of SADL Ontology Representation of AFRL UxAS Data Type </a:t>
              </a:r>
            </a:p>
          </p:txBody>
        </p:sp>
      </p:grpSp>
      <p:grpSp>
        <p:nvGrpSpPr>
          <p:cNvPr id="7" name="Group 6"/>
          <p:cNvGrpSpPr/>
          <p:nvPr/>
        </p:nvGrpSpPr>
        <p:grpSpPr>
          <a:xfrm>
            <a:off x="1627188" y="3436215"/>
            <a:ext cx="5830136" cy="2262779"/>
            <a:chOff x="247637" y="3321915"/>
            <a:chExt cx="5830136" cy="2262779"/>
          </a:xfrm>
        </p:grpSpPr>
        <p:pic>
          <p:nvPicPr>
            <p:cNvPr id="8" name="Picture 7"/>
            <p:cNvPicPr>
              <a:picLocks noChangeAspect="1"/>
            </p:cNvPicPr>
            <p:nvPr/>
          </p:nvPicPr>
          <p:blipFill>
            <a:blip r:embed="rId3"/>
            <a:stretch>
              <a:fillRect/>
            </a:stretch>
          </p:blipFill>
          <p:spPr>
            <a:xfrm>
              <a:off x="255588" y="3565219"/>
              <a:ext cx="5822185" cy="2019475"/>
            </a:xfrm>
            <a:prstGeom prst="rect">
              <a:avLst/>
            </a:prstGeom>
            <a:ln>
              <a:solidFill>
                <a:srgbClr val="454545"/>
              </a:solidFill>
            </a:ln>
          </p:spPr>
        </p:pic>
        <p:sp>
          <p:nvSpPr>
            <p:cNvPr id="9" name="Rectangle: Top Corners Snipped 8"/>
            <p:cNvSpPr/>
            <p:nvPr/>
          </p:nvSpPr>
          <p:spPr>
            <a:xfrm>
              <a:off x="247637" y="3321915"/>
              <a:ext cx="5515854" cy="243304"/>
            </a:xfrm>
            <a:prstGeom prst="snip2SameRect">
              <a:avLst/>
            </a:prstGeom>
            <a:solidFill>
              <a:srgbClr val="454545"/>
            </a:solidFill>
            <a:ln w="25400" cap="flat" cmpd="sng" algn="ctr">
              <a:solidFill>
                <a:srgbClr val="45454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GE Inspira Pitch"/>
                  <a:ea typeface="+mn-ea"/>
                  <a:cs typeface="+mn-cs"/>
                </a:rPr>
                <a:t>Snapshot of SADL Ontology Representation of AFRL UxAS Data Type </a:t>
              </a:r>
            </a:p>
          </p:txBody>
        </p:sp>
      </p:grpSp>
      <p:sp>
        <p:nvSpPr>
          <p:cNvPr id="10" name="Rectangle 9"/>
          <p:cNvSpPr/>
          <p:nvPr/>
        </p:nvSpPr>
        <p:spPr>
          <a:xfrm>
            <a:off x="1627188" y="1727850"/>
            <a:ext cx="3211180" cy="286811"/>
          </a:xfrm>
          <a:prstGeom prst="rect">
            <a:avLst/>
          </a:prstGeom>
          <a:noFill/>
          <a:ln w="28575" cap="flat" cmpd="sng" algn="ctr">
            <a:solidFill>
              <a:srgbClr val="F4A82D"/>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GE Inspira Pitch"/>
              <a:ea typeface="+mn-ea"/>
              <a:cs typeface="+mn-cs"/>
            </a:endParaRPr>
          </a:p>
        </p:txBody>
      </p:sp>
      <p:sp>
        <p:nvSpPr>
          <p:cNvPr id="11" name="Rectangle 10"/>
          <p:cNvSpPr/>
          <p:nvPr/>
        </p:nvSpPr>
        <p:spPr>
          <a:xfrm>
            <a:off x="4729520" y="3851873"/>
            <a:ext cx="2247748" cy="158566"/>
          </a:xfrm>
          <a:prstGeom prst="rect">
            <a:avLst/>
          </a:prstGeom>
          <a:noFill/>
          <a:ln w="28575" cap="flat" cmpd="sng" algn="ctr">
            <a:solidFill>
              <a:srgbClr val="F4A82D"/>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GE Inspira Pitch"/>
              <a:ea typeface="+mn-ea"/>
              <a:cs typeface="+mn-cs"/>
            </a:endParaRPr>
          </a:p>
        </p:txBody>
      </p:sp>
      <p:cxnSp>
        <p:nvCxnSpPr>
          <p:cNvPr id="12" name="Connector: Elbow 11"/>
          <p:cNvCxnSpPr>
            <a:stCxn id="10" idx="3"/>
            <a:endCxn id="11" idx="3"/>
          </p:cNvCxnSpPr>
          <p:nvPr/>
        </p:nvCxnSpPr>
        <p:spPr>
          <a:xfrm>
            <a:off x="4838368" y="1871256"/>
            <a:ext cx="2138900" cy="2059900"/>
          </a:xfrm>
          <a:prstGeom prst="bentConnector3">
            <a:avLst>
              <a:gd name="adj1" fmla="val 110688"/>
            </a:avLst>
          </a:prstGeom>
          <a:noFill/>
          <a:ln w="28575" cap="flat" cmpd="sng" algn="ctr">
            <a:solidFill>
              <a:srgbClr val="F4A82D"/>
            </a:solidFill>
            <a:prstDash val="solid"/>
          </a:ln>
          <a:effectLst/>
        </p:spPr>
      </p:cxnSp>
      <p:sp>
        <p:nvSpPr>
          <p:cNvPr id="13" name="TextBox 12"/>
          <p:cNvSpPr txBox="1"/>
          <p:nvPr/>
        </p:nvSpPr>
        <p:spPr>
          <a:xfrm>
            <a:off x="1627188" y="5942298"/>
            <a:ext cx="8453658" cy="338554"/>
          </a:xfrm>
          <a:prstGeom prst="rect">
            <a:avLst/>
          </a:prstGeom>
          <a:solidFill>
            <a:srgbClr val="F4A82D">
              <a:lumMod val="20000"/>
              <a:lumOff val="80000"/>
            </a:srgbClr>
          </a:solid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54545"/>
                </a:solidFill>
                <a:effectLst/>
                <a:uLnTx/>
                <a:uFillTx/>
                <a:latin typeface="GE Inspira Pitch" pitchFamily="34" charset="0"/>
              </a:rPr>
              <a:t>Data types of AFRL UxAS source code represented in SADL ontology</a:t>
            </a:r>
          </a:p>
        </p:txBody>
      </p:sp>
      <p:sp>
        <p:nvSpPr>
          <p:cNvPr id="14" name="Footer Placeholder 2"/>
          <p:cNvSpPr>
            <a:spLocks noGrp="1"/>
          </p:cNvSpPr>
          <p:nvPr>
            <p:ph type="ftr" sz="quarter" idx="11"/>
          </p:nvPr>
        </p:nvSpPr>
        <p:spPr>
          <a:xfrm>
            <a:off x="4038600" y="6414539"/>
            <a:ext cx="4114800" cy="306936"/>
          </a:xfrm>
        </p:spPr>
        <p:txBody>
          <a:bodyPr/>
          <a:lstStyle/>
          <a:p>
            <a:r>
              <a:rPr lang="en-US" dirty="0"/>
              <a:t>Architecture Group</a:t>
            </a:r>
          </a:p>
        </p:txBody>
      </p:sp>
    </p:spTree>
    <p:extLst>
      <p:ext uri="{BB962C8B-B14F-4D97-AF65-F5344CB8AC3E}">
        <p14:creationId xmlns:p14="http://schemas.microsoft.com/office/powerpoint/2010/main" val="599591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Formalization in ASSERT</a:t>
            </a:r>
            <a:br>
              <a:rPr lang="en-US" dirty="0"/>
            </a:br>
            <a:r>
              <a:rPr lang="en-US" sz="4000" dirty="0" smtClean="0"/>
              <a:t>Illustrative </a:t>
            </a:r>
            <a:r>
              <a:rPr lang="en-US" sz="4000" dirty="0"/>
              <a:t>example: Modified </a:t>
            </a:r>
            <a:r>
              <a:rPr lang="en-US" sz="4000" dirty="0" smtClean="0"/>
              <a:t>Contracts </a:t>
            </a:r>
            <a:r>
              <a:rPr lang="en-US" sz="4000" dirty="0"/>
              <a:t>Pass Analysis  </a:t>
            </a:r>
          </a:p>
        </p:txBody>
      </p:sp>
      <p:grpSp>
        <p:nvGrpSpPr>
          <p:cNvPr id="7" name="Group 6"/>
          <p:cNvGrpSpPr/>
          <p:nvPr/>
        </p:nvGrpSpPr>
        <p:grpSpPr>
          <a:xfrm>
            <a:off x="346330" y="1713031"/>
            <a:ext cx="7807070" cy="3744390"/>
            <a:chOff x="571858" y="1534853"/>
            <a:chExt cx="8814075" cy="4009460"/>
          </a:xfrm>
        </p:grpSpPr>
        <p:pic>
          <p:nvPicPr>
            <p:cNvPr id="5" name="Picture 4"/>
            <p:cNvPicPr>
              <a:picLocks noChangeAspect="1"/>
            </p:cNvPicPr>
            <p:nvPr/>
          </p:nvPicPr>
          <p:blipFill>
            <a:blip r:embed="rId2"/>
            <a:stretch>
              <a:fillRect/>
            </a:stretch>
          </p:blipFill>
          <p:spPr>
            <a:xfrm>
              <a:off x="571858" y="3719720"/>
              <a:ext cx="8814075" cy="1824593"/>
            </a:xfrm>
            <a:prstGeom prst="rect">
              <a:avLst/>
            </a:prstGeom>
          </p:spPr>
        </p:pic>
        <p:pic>
          <p:nvPicPr>
            <p:cNvPr id="6" name="Picture 5"/>
            <p:cNvPicPr>
              <a:picLocks noChangeAspect="1"/>
            </p:cNvPicPr>
            <p:nvPr/>
          </p:nvPicPr>
          <p:blipFill>
            <a:blip r:embed="rId3"/>
            <a:stretch>
              <a:fillRect/>
            </a:stretch>
          </p:blipFill>
          <p:spPr>
            <a:xfrm>
              <a:off x="571858" y="1534853"/>
              <a:ext cx="8558002" cy="2095682"/>
            </a:xfrm>
            <a:prstGeom prst="rect">
              <a:avLst/>
            </a:prstGeom>
          </p:spPr>
        </p:pic>
      </p:grpSp>
      <p:sp>
        <p:nvSpPr>
          <p:cNvPr id="9" name="Arrow: Down 8"/>
          <p:cNvSpPr/>
          <p:nvPr/>
        </p:nvSpPr>
        <p:spPr>
          <a:xfrm rot="16200000">
            <a:off x="7099927" y="3573444"/>
            <a:ext cx="573024" cy="59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686317" y="2872736"/>
            <a:ext cx="4505683" cy="1640144"/>
          </a:xfrm>
          <a:prstGeom prst="rect">
            <a:avLst/>
          </a:prstGeom>
        </p:spPr>
      </p:pic>
      <p:sp>
        <p:nvSpPr>
          <p:cNvPr id="11" name="Footer Placeholder 2"/>
          <p:cNvSpPr>
            <a:spLocks noGrp="1"/>
          </p:cNvSpPr>
          <p:nvPr>
            <p:ph type="ftr" sz="quarter" idx="11"/>
          </p:nvPr>
        </p:nvSpPr>
        <p:spPr>
          <a:xfrm>
            <a:off x="4038600" y="6414539"/>
            <a:ext cx="4114800" cy="306936"/>
          </a:xfrm>
        </p:spPr>
        <p:txBody>
          <a:bodyPr/>
          <a:lstStyle/>
          <a:p>
            <a:r>
              <a:rPr lang="en-US" dirty="0"/>
              <a:t>Architecture Group</a:t>
            </a:r>
          </a:p>
        </p:txBody>
      </p:sp>
      <p:sp>
        <p:nvSpPr>
          <p:cNvPr id="12" name="TextBox 11"/>
          <p:cNvSpPr txBox="1"/>
          <p:nvPr/>
        </p:nvSpPr>
        <p:spPr>
          <a:xfrm>
            <a:off x="8153400" y="4730262"/>
            <a:ext cx="3786554" cy="1477328"/>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dirty="0">
                <a:solidFill>
                  <a:srgbClr val="0000FF"/>
                </a:solidFill>
              </a:rPr>
              <a:t>What we learned: errors introduced in the manual contracts/requirements capturing process can be found earlier through automated analysis.  </a:t>
            </a:r>
          </a:p>
        </p:txBody>
      </p:sp>
    </p:spTree>
    <p:extLst>
      <p:ext uri="{BB962C8B-B14F-4D97-AF65-F5344CB8AC3E}">
        <p14:creationId xmlns:p14="http://schemas.microsoft.com/office/powerpoint/2010/main" val="2963220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Group Accomplishments</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Extracted data types, input and output ports, and connections from code into both AADL/AGREE and </a:t>
            </a:r>
            <a:r>
              <a:rPr lang="en-US" dirty="0" smtClean="0"/>
              <a:t>ASSERT </a:t>
            </a:r>
            <a:r>
              <a:rPr lang="en-US" dirty="0" smtClean="0">
                <a:solidFill>
                  <a:srgbClr val="0000FF"/>
                </a:solidFill>
              </a:rPr>
              <a:t>(LQ/AFRL, GE, RC)</a:t>
            </a:r>
            <a:endParaRPr lang="en-US" dirty="0">
              <a:solidFill>
                <a:srgbClr val="0000FF"/>
              </a:solidFill>
            </a:endParaRPr>
          </a:p>
          <a:p>
            <a:pPr fontAlgn="base"/>
            <a:r>
              <a:rPr lang="en-US" dirty="0"/>
              <a:t>Created formal contracts for </a:t>
            </a:r>
            <a:r>
              <a:rPr lang="en-US" dirty="0" smtClean="0"/>
              <a:t>eight </a:t>
            </a:r>
            <a:r>
              <a:rPr lang="en-US" dirty="0"/>
              <a:t>services and tasks based on the </a:t>
            </a:r>
            <a:r>
              <a:rPr lang="en-US" dirty="0" err="1"/>
              <a:t>OpenUxAS</a:t>
            </a:r>
            <a:r>
              <a:rPr lang="en-US" dirty="0"/>
              <a:t> Wiki and conversations with the </a:t>
            </a:r>
            <a:r>
              <a:rPr lang="en-US" dirty="0" smtClean="0"/>
              <a:t>developer </a:t>
            </a:r>
            <a:r>
              <a:rPr lang="en-US" dirty="0" smtClean="0">
                <a:solidFill>
                  <a:srgbClr val="0000FF"/>
                </a:solidFill>
              </a:rPr>
              <a:t>(DC, RC)</a:t>
            </a:r>
            <a:endParaRPr lang="en-US" dirty="0">
              <a:solidFill>
                <a:srgbClr val="0000FF"/>
              </a:solidFill>
            </a:endParaRPr>
          </a:p>
          <a:p>
            <a:pPr fontAlgn="base"/>
            <a:r>
              <a:rPr lang="en-US" dirty="0" smtClean="0"/>
              <a:t>Stated </a:t>
            </a:r>
            <a:r>
              <a:rPr lang="en-US" dirty="0"/>
              <a:t>and analyzed </a:t>
            </a:r>
            <a:r>
              <a:rPr lang="en-US" dirty="0" smtClean="0"/>
              <a:t>properties of these </a:t>
            </a:r>
            <a:r>
              <a:rPr lang="en-US" dirty="0"/>
              <a:t>component-level </a:t>
            </a:r>
            <a:r>
              <a:rPr lang="en-US" dirty="0" smtClean="0"/>
              <a:t>contracts </a:t>
            </a:r>
            <a:r>
              <a:rPr lang="en-US" dirty="0" smtClean="0">
                <a:solidFill>
                  <a:srgbClr val="0000FF"/>
                </a:solidFill>
              </a:rPr>
              <a:t>(DC, RC)</a:t>
            </a:r>
            <a:endParaRPr lang="en-US" dirty="0">
              <a:solidFill>
                <a:srgbClr val="0000FF"/>
              </a:solidFill>
            </a:endParaRPr>
          </a:p>
          <a:p>
            <a:pPr fontAlgn="base"/>
            <a:r>
              <a:rPr lang="en-US" dirty="0" smtClean="0"/>
              <a:t>Idioms and lemmas </a:t>
            </a:r>
            <a:r>
              <a:rPr lang="en-US" dirty="0"/>
              <a:t>developed and documented for effective use of </a:t>
            </a:r>
            <a:r>
              <a:rPr lang="en-US" dirty="0" smtClean="0"/>
              <a:t>AGREE </a:t>
            </a:r>
            <a:r>
              <a:rPr lang="en-US" dirty="0" smtClean="0">
                <a:solidFill>
                  <a:srgbClr val="0000FF"/>
                </a:solidFill>
              </a:rPr>
              <a:t>(DC, RC)</a:t>
            </a:r>
            <a:endParaRPr lang="en-US" dirty="0">
              <a:solidFill>
                <a:srgbClr val="0000FF"/>
              </a:solidFill>
            </a:endParaRPr>
          </a:p>
          <a:p>
            <a:pPr fontAlgn="base"/>
            <a:r>
              <a:rPr lang="en-US" dirty="0"/>
              <a:t>Developed tool to compose component contracts into a system </a:t>
            </a:r>
            <a:r>
              <a:rPr lang="en-US" dirty="0" smtClean="0"/>
              <a:t>contract </a:t>
            </a:r>
            <a:r>
              <a:rPr lang="en-US" dirty="0" smtClean="0">
                <a:solidFill>
                  <a:srgbClr val="0000FF"/>
                </a:solidFill>
              </a:rPr>
              <a:t>(H, ISU)</a:t>
            </a:r>
            <a:endParaRPr lang="en-US" dirty="0">
              <a:solidFill>
                <a:srgbClr val="0000FF"/>
              </a:solidFill>
            </a:endParaRPr>
          </a:p>
          <a:p>
            <a:pPr lvl="1" fontAlgn="base"/>
            <a:r>
              <a:rPr lang="en-US" dirty="0"/>
              <a:t>Added support for timing with finite history (i.e., “previous</a:t>
            </a:r>
            <a:r>
              <a:rPr lang="en-US" dirty="0" smtClean="0"/>
              <a:t>”)</a:t>
            </a:r>
          </a:p>
          <a:p>
            <a:pPr fontAlgn="base"/>
            <a:r>
              <a:rPr lang="en-US" dirty="0" smtClean="0"/>
              <a:t>Created an assurance argument for state machine correctness </a:t>
            </a:r>
            <a:r>
              <a:rPr lang="en-US" dirty="0" smtClean="0">
                <a:solidFill>
                  <a:srgbClr val="0000FF"/>
                </a:solidFill>
              </a:rPr>
              <a:t>(DC)</a:t>
            </a:r>
          </a:p>
          <a:p>
            <a:pPr fontAlgn="base"/>
            <a:r>
              <a:rPr lang="en-US" dirty="0" smtClean="0"/>
              <a:t>Abstraction of task service finite state machine for simulation and formal analysis </a:t>
            </a:r>
            <a:r>
              <a:rPr lang="en-US" dirty="0" smtClean="0">
                <a:solidFill>
                  <a:srgbClr val="0000FF"/>
                </a:solidFill>
              </a:rPr>
              <a:t>(LM)</a:t>
            </a:r>
          </a:p>
          <a:p>
            <a:pPr fontAlgn="base"/>
            <a:r>
              <a:rPr lang="en-US" dirty="0"/>
              <a:t>Connected </a:t>
            </a:r>
            <a:r>
              <a:rPr lang="en-US" dirty="0" err="1"/>
              <a:t>UxAS</a:t>
            </a:r>
            <a:r>
              <a:rPr lang="en-US" dirty="0"/>
              <a:t> to the Robot Operating System (ROS) </a:t>
            </a:r>
            <a:r>
              <a:rPr lang="en-US" dirty="0">
                <a:solidFill>
                  <a:srgbClr val="0000FF"/>
                </a:solidFill>
              </a:rPr>
              <a:t>(UC</a:t>
            </a:r>
            <a:r>
              <a:rPr lang="en-US" dirty="0" smtClean="0">
                <a:solidFill>
                  <a:srgbClr val="0000FF"/>
                </a:solidFill>
              </a:rPr>
              <a:t>)</a:t>
            </a:r>
            <a:endParaRPr lang="en-US" dirty="0">
              <a:solidFill>
                <a:srgbClr val="0000FF"/>
              </a:solidFill>
            </a:endParaRPr>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t>5</a:t>
            </a:fld>
            <a:endParaRPr lang="en-US" dirty="0"/>
          </a:p>
        </p:txBody>
      </p:sp>
      <p:sp>
        <p:nvSpPr>
          <p:cNvPr id="6" name="Rectangle 5"/>
          <p:cNvSpPr/>
          <p:nvPr/>
        </p:nvSpPr>
        <p:spPr>
          <a:xfrm>
            <a:off x="5977217" y="3244334"/>
            <a:ext cx="237566" cy="369332"/>
          </a:xfrm>
          <a:prstGeom prst="rect">
            <a:avLst/>
          </a:prstGeom>
        </p:spPr>
        <p:txBody>
          <a:bodyPr wrap="none">
            <a:spAutoFit/>
          </a:bodyPr>
          <a:lstStyle/>
          <a:p>
            <a:r>
              <a:rPr lang="en-US" dirty="0"/>
              <a:t> </a:t>
            </a:r>
          </a:p>
        </p:txBody>
      </p:sp>
      <p:sp>
        <p:nvSpPr>
          <p:cNvPr id="7" name="Rectangle 6"/>
          <p:cNvSpPr/>
          <p:nvPr/>
        </p:nvSpPr>
        <p:spPr>
          <a:xfrm>
            <a:off x="5977217" y="3244334"/>
            <a:ext cx="237566" cy="369332"/>
          </a:xfrm>
          <a:prstGeom prst="rect">
            <a:avLst/>
          </a:prstGeom>
        </p:spPr>
        <p:txBody>
          <a:bodyPr wrap="none">
            <a:spAutoFit/>
          </a:bodyPr>
          <a:lstStyle/>
          <a:p>
            <a:r>
              <a:rPr lang="en-US" dirty="0"/>
              <a:t> </a:t>
            </a:r>
          </a:p>
        </p:txBody>
      </p:sp>
      <p:sp>
        <p:nvSpPr>
          <p:cNvPr id="9" name="Left Arrow 8"/>
          <p:cNvSpPr/>
          <p:nvPr/>
        </p:nvSpPr>
        <p:spPr>
          <a:xfrm>
            <a:off x="9704119" y="3918857"/>
            <a:ext cx="2487881" cy="127789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How important do we want this to be</a:t>
            </a:r>
            <a:endParaRPr lang="en-US" sz="1400" dirty="0"/>
          </a:p>
        </p:txBody>
      </p:sp>
      <p:sp>
        <p:nvSpPr>
          <p:cNvPr id="10" name="Left Arrow 9"/>
          <p:cNvSpPr/>
          <p:nvPr/>
        </p:nvSpPr>
        <p:spPr>
          <a:xfrm>
            <a:off x="8610599" y="4988761"/>
            <a:ext cx="2487881" cy="127789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How important do we want this to be</a:t>
            </a:r>
            <a:endParaRPr lang="en-US" sz="1400" dirty="0"/>
          </a:p>
        </p:txBody>
      </p:sp>
      <p:sp>
        <p:nvSpPr>
          <p:cNvPr id="16" name="Left Brace 15"/>
          <p:cNvSpPr/>
          <p:nvPr/>
        </p:nvSpPr>
        <p:spPr>
          <a:xfrm>
            <a:off x="108284" y="2165684"/>
            <a:ext cx="252663" cy="1447982"/>
          </a:xfrm>
          <a:prstGeom prst="leftBrace">
            <a:avLst>
              <a:gd name="adj1" fmla="val 8333"/>
              <a:gd name="adj2" fmla="val 4018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Arrow 16"/>
          <p:cNvSpPr/>
          <p:nvPr/>
        </p:nvSpPr>
        <p:spPr>
          <a:xfrm>
            <a:off x="-940741" y="2122935"/>
            <a:ext cx="1099915" cy="125343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All related?</a:t>
            </a:r>
            <a:endParaRPr lang="en-US" sz="1400" dirty="0"/>
          </a:p>
        </p:txBody>
      </p:sp>
      <p:sp>
        <p:nvSpPr>
          <p:cNvPr id="14" name="Rectangle 13"/>
          <p:cNvSpPr/>
          <p:nvPr/>
        </p:nvSpPr>
        <p:spPr>
          <a:xfrm>
            <a:off x="565988" y="156741"/>
            <a:ext cx="1781033" cy="100311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REMOVE</a:t>
            </a:r>
            <a:br>
              <a:rPr lang="en-US" sz="1400" dirty="0" smtClean="0"/>
            </a:br>
            <a:r>
              <a:rPr lang="en-US" sz="1400" dirty="0" smtClean="0"/>
              <a:t>(If keeping next slide)</a:t>
            </a:r>
            <a:endParaRPr lang="en-US" sz="1400" dirty="0"/>
          </a:p>
        </p:txBody>
      </p:sp>
    </p:spTree>
    <p:extLst>
      <p:ext uri="{BB962C8B-B14F-4D97-AF65-F5344CB8AC3E}">
        <p14:creationId xmlns:p14="http://schemas.microsoft.com/office/powerpoint/2010/main" val="364864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Accomplishments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Formalization in AADL/AGREE :</a:t>
            </a:r>
          </a:p>
          <a:p>
            <a:pPr lvl="1" fontAlgn="base"/>
            <a:r>
              <a:rPr lang="en-US" dirty="0" smtClean="0"/>
              <a:t>Extracted data types, input and output ports, and connections from code </a:t>
            </a:r>
            <a:r>
              <a:rPr lang="en-US" dirty="0">
                <a:solidFill>
                  <a:srgbClr val="0000FF"/>
                </a:solidFill>
              </a:rPr>
              <a:t>(LQ/AFRL, </a:t>
            </a:r>
            <a:r>
              <a:rPr lang="en-US" dirty="0" smtClean="0">
                <a:solidFill>
                  <a:srgbClr val="0000FF"/>
                </a:solidFill>
              </a:rPr>
              <a:t>RC</a:t>
            </a:r>
            <a:r>
              <a:rPr lang="en-US" dirty="0">
                <a:solidFill>
                  <a:srgbClr val="0000FF"/>
                </a:solidFill>
              </a:rPr>
              <a:t>)</a:t>
            </a:r>
            <a:endParaRPr lang="en-US" dirty="0" smtClean="0"/>
          </a:p>
          <a:p>
            <a:pPr lvl="1" fontAlgn="base"/>
            <a:r>
              <a:rPr lang="en-US" dirty="0" smtClean="0"/>
              <a:t>Created formal contracts for eight services and tasks based on the </a:t>
            </a:r>
            <a:r>
              <a:rPr lang="en-US" dirty="0" err="1" smtClean="0"/>
              <a:t>OpenUxAS</a:t>
            </a:r>
            <a:r>
              <a:rPr lang="en-US" dirty="0" smtClean="0"/>
              <a:t> Wiki and conversations with the developer </a:t>
            </a:r>
            <a:r>
              <a:rPr lang="en-US" dirty="0" smtClean="0">
                <a:solidFill>
                  <a:srgbClr val="0000FF"/>
                </a:solidFill>
              </a:rPr>
              <a:t>(DC, RC)</a:t>
            </a:r>
          </a:p>
          <a:p>
            <a:pPr lvl="1" fontAlgn="base"/>
            <a:r>
              <a:rPr lang="en-US" dirty="0" smtClean="0"/>
              <a:t>Stated and analyzed properties of these component-level contracts including timing aspects </a:t>
            </a:r>
            <a:r>
              <a:rPr lang="en-US" dirty="0" smtClean="0">
                <a:solidFill>
                  <a:srgbClr val="0000FF"/>
                </a:solidFill>
              </a:rPr>
              <a:t>(DC, RC, LQ)</a:t>
            </a:r>
          </a:p>
          <a:p>
            <a:pPr lvl="1" fontAlgn="base"/>
            <a:r>
              <a:rPr lang="en-US" dirty="0" smtClean="0"/>
              <a:t>Idioms and lemmas developed and documented for effective use of AGREE </a:t>
            </a:r>
            <a:r>
              <a:rPr lang="en-US" dirty="0" smtClean="0">
                <a:solidFill>
                  <a:srgbClr val="0000FF"/>
                </a:solidFill>
              </a:rPr>
              <a:t>(DC, RC)</a:t>
            </a:r>
          </a:p>
          <a:p>
            <a:pPr fontAlgn="base"/>
            <a:r>
              <a:rPr lang="en-US" dirty="0" smtClean="0"/>
              <a:t>Formalization in ASSERT:</a:t>
            </a:r>
          </a:p>
          <a:p>
            <a:pPr lvl="1" fontAlgn="base"/>
            <a:r>
              <a:rPr lang="en-US" dirty="0" smtClean="0"/>
              <a:t>Created an ontology of the system and extracted architecture information </a:t>
            </a:r>
            <a:r>
              <a:rPr lang="en-US" dirty="0" smtClean="0">
                <a:solidFill>
                  <a:srgbClr val="0000FF"/>
                </a:solidFill>
              </a:rPr>
              <a:t>(GE)</a:t>
            </a:r>
            <a:endParaRPr lang="en-US" dirty="0" smtClean="0"/>
          </a:p>
          <a:p>
            <a:pPr lvl="1" fontAlgn="base"/>
            <a:r>
              <a:rPr lang="en-US" dirty="0" smtClean="0"/>
              <a:t>Examined contractual obligations of a representative component </a:t>
            </a:r>
            <a:r>
              <a:rPr lang="en-US" dirty="0" smtClean="0">
                <a:solidFill>
                  <a:srgbClr val="0000FF"/>
                </a:solidFill>
              </a:rPr>
              <a:t>(GE)</a:t>
            </a:r>
            <a:endParaRPr lang="en-US" dirty="0" smtClean="0"/>
          </a:p>
          <a:p>
            <a:pPr fontAlgn="base"/>
            <a:r>
              <a:rPr lang="en-US" dirty="0" smtClean="0"/>
              <a:t>Enhanced tool </a:t>
            </a:r>
            <a:r>
              <a:rPr lang="en-US" dirty="0"/>
              <a:t>to compose component contracts </a:t>
            </a:r>
            <a:r>
              <a:rPr lang="en-US" dirty="0" smtClean="0"/>
              <a:t>in AGREE into </a:t>
            </a:r>
            <a:r>
              <a:rPr lang="en-US" dirty="0"/>
              <a:t>a system </a:t>
            </a:r>
            <a:r>
              <a:rPr lang="en-US" dirty="0" smtClean="0"/>
              <a:t>contract </a:t>
            </a:r>
            <a:r>
              <a:rPr lang="en-US" dirty="0" smtClean="0">
                <a:solidFill>
                  <a:srgbClr val="0000FF"/>
                </a:solidFill>
              </a:rPr>
              <a:t>(H, ISU)</a:t>
            </a:r>
            <a:endParaRPr lang="en-US" dirty="0">
              <a:solidFill>
                <a:srgbClr val="0000FF"/>
              </a:solidFill>
            </a:endParaRPr>
          </a:p>
          <a:p>
            <a:pPr fontAlgn="base"/>
            <a:r>
              <a:rPr lang="en-US" dirty="0" smtClean="0"/>
              <a:t>Created an assurance argument for state machine correctness </a:t>
            </a:r>
            <a:r>
              <a:rPr lang="en-US" dirty="0" smtClean="0">
                <a:solidFill>
                  <a:srgbClr val="0000FF"/>
                </a:solidFill>
              </a:rPr>
              <a:t>(DC)</a:t>
            </a:r>
          </a:p>
          <a:p>
            <a:pPr fontAlgn="base"/>
            <a:r>
              <a:rPr lang="en-US" dirty="0" smtClean="0"/>
              <a:t>Abstracted a task service finite state machine in Stateflow for simulation and formal analysis </a:t>
            </a:r>
            <a:r>
              <a:rPr lang="en-US" dirty="0" smtClean="0">
                <a:solidFill>
                  <a:srgbClr val="0000FF"/>
                </a:solidFill>
              </a:rPr>
              <a:t>(LM)</a:t>
            </a:r>
          </a:p>
          <a:p>
            <a:pPr fontAlgn="base"/>
            <a:r>
              <a:rPr lang="en-US" dirty="0"/>
              <a:t>Connected </a:t>
            </a:r>
            <a:r>
              <a:rPr lang="en-US" dirty="0" err="1"/>
              <a:t>UxAS</a:t>
            </a:r>
            <a:r>
              <a:rPr lang="en-US" dirty="0"/>
              <a:t> to the Robot Operating System (ROS) </a:t>
            </a:r>
            <a:r>
              <a:rPr lang="en-US" dirty="0">
                <a:solidFill>
                  <a:srgbClr val="0000FF"/>
                </a:solidFill>
              </a:rPr>
              <a:t>(UC</a:t>
            </a:r>
            <a:r>
              <a:rPr lang="en-US" dirty="0" smtClean="0">
                <a:solidFill>
                  <a:srgbClr val="0000FF"/>
                </a:solidFill>
              </a:rPr>
              <a:t>)</a:t>
            </a:r>
            <a:endParaRPr lang="en-US" dirty="0">
              <a:solidFill>
                <a:srgbClr val="0000FF"/>
              </a:solidFill>
            </a:endParaRPr>
          </a:p>
        </p:txBody>
      </p:sp>
      <p:sp>
        <p:nvSpPr>
          <p:cNvPr id="4" name="Footer Placeholder 3"/>
          <p:cNvSpPr>
            <a:spLocks noGrp="1"/>
          </p:cNvSpPr>
          <p:nvPr>
            <p:ph type="ftr" sz="quarter" idx="11"/>
          </p:nvPr>
        </p:nvSpPr>
        <p:spPr/>
        <p:txBody>
          <a:bodyPr/>
          <a:lstStyle/>
          <a:p>
            <a:r>
              <a:rPr lang="en-US" dirty="0" smtClean="0"/>
              <a:t>Architecture Group</a:t>
            </a:r>
            <a:endParaRPr lang="en-US" dirty="0"/>
          </a:p>
        </p:txBody>
      </p:sp>
      <p:sp>
        <p:nvSpPr>
          <p:cNvPr id="5" name="Slide Number Placeholder 4"/>
          <p:cNvSpPr>
            <a:spLocks noGrp="1"/>
          </p:cNvSpPr>
          <p:nvPr>
            <p:ph type="sldNum" sz="quarter" idx="12"/>
          </p:nvPr>
        </p:nvSpPr>
        <p:spPr/>
        <p:txBody>
          <a:bodyPr/>
          <a:lstStyle/>
          <a:p>
            <a:fld id="{22900CBD-C7D3-47FA-BEF9-49DBBEB1A58F}" type="slidenum">
              <a:rPr lang="en-US" smtClean="0">
                <a:solidFill>
                  <a:prstClr val="black">
                    <a:tint val="75000"/>
                  </a:prstClr>
                </a:solidFill>
              </a:rPr>
              <a:pPr/>
              <a:t>6</a:t>
            </a:fld>
            <a:endParaRPr lang="en-US" dirty="0">
              <a:solidFill>
                <a:prstClr val="black">
                  <a:tint val="75000"/>
                </a:prstClr>
              </a:solidFill>
            </a:endParaRPr>
          </a:p>
        </p:txBody>
      </p:sp>
      <p:sp>
        <p:nvSpPr>
          <p:cNvPr id="6" name="Rectangle 5"/>
          <p:cNvSpPr/>
          <p:nvPr/>
        </p:nvSpPr>
        <p:spPr>
          <a:xfrm>
            <a:off x="5977217" y="3244334"/>
            <a:ext cx="237566" cy="369332"/>
          </a:xfrm>
          <a:prstGeom prst="rect">
            <a:avLst/>
          </a:prstGeom>
        </p:spPr>
        <p:txBody>
          <a:bodyPr wrap="none">
            <a:spAutoFit/>
          </a:bodyPr>
          <a:lstStyle/>
          <a:p>
            <a:r>
              <a:rPr lang="en-US" dirty="0">
                <a:solidFill>
                  <a:prstClr val="black"/>
                </a:solidFill>
              </a:rPr>
              <a:t> </a:t>
            </a:r>
          </a:p>
        </p:txBody>
      </p:sp>
      <p:sp>
        <p:nvSpPr>
          <p:cNvPr id="7" name="Rectangle 6"/>
          <p:cNvSpPr/>
          <p:nvPr/>
        </p:nvSpPr>
        <p:spPr>
          <a:xfrm>
            <a:off x="5977217" y="3244334"/>
            <a:ext cx="237566" cy="369332"/>
          </a:xfrm>
          <a:prstGeom prst="rect">
            <a:avLst/>
          </a:prstGeom>
        </p:spPr>
        <p:txBody>
          <a:bodyPr wrap="none">
            <a:spAutoFit/>
          </a:bodyPr>
          <a:lstStyle/>
          <a:p>
            <a:r>
              <a:rPr lang="en-US" dirty="0">
                <a:solidFill>
                  <a:prstClr val="black"/>
                </a:solidFill>
              </a:rPr>
              <a:t> </a:t>
            </a:r>
          </a:p>
        </p:txBody>
      </p:sp>
    </p:spTree>
    <p:extLst>
      <p:ext uri="{BB962C8B-B14F-4D97-AF65-F5344CB8AC3E}">
        <p14:creationId xmlns:p14="http://schemas.microsoft.com/office/powerpoint/2010/main" val="292904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Developing the </a:t>
            </a:r>
            <a:r>
              <a:rPr lang="en-US" dirty="0" err="1" smtClean="0"/>
              <a:t>UxAS</a:t>
            </a:r>
            <a:r>
              <a:rPr lang="en-US" dirty="0" smtClean="0"/>
              <a:t> Formal Representation</a:t>
            </a:r>
            <a:endParaRPr lang="en-US" dirty="0"/>
          </a:p>
        </p:txBody>
      </p:sp>
      <p:sp>
        <p:nvSpPr>
          <p:cNvPr id="4" name="Subtitle 3"/>
          <p:cNvSpPr>
            <a:spLocks noGrp="1"/>
          </p:cNvSpPr>
          <p:nvPr>
            <p:ph type="subTitle" idx="1"/>
          </p:nvPr>
        </p:nvSpPr>
        <p:spPr/>
        <p:txBody>
          <a:bodyPr/>
          <a:lstStyle/>
          <a:p>
            <a:endParaRPr lang="en-US" dirty="0"/>
          </a:p>
        </p:txBody>
      </p:sp>
      <p:sp>
        <p:nvSpPr>
          <p:cNvPr id="5"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20362595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Producing the Formal Architecture</a:t>
            </a:r>
            <a:endParaRPr lang="en-US" dirty="0"/>
          </a:p>
        </p:txBody>
      </p:sp>
      <p:sp>
        <p:nvSpPr>
          <p:cNvPr id="3" name="Content Placeholder 2"/>
          <p:cNvSpPr>
            <a:spLocks noGrp="1"/>
          </p:cNvSpPr>
          <p:nvPr>
            <p:ph idx="1"/>
          </p:nvPr>
        </p:nvSpPr>
        <p:spPr>
          <a:xfrm>
            <a:off x="210065" y="1508511"/>
            <a:ext cx="8993312" cy="4668452"/>
          </a:xfrm>
        </p:spPr>
        <p:txBody>
          <a:bodyPr>
            <a:normAutofit lnSpcReduction="10000"/>
          </a:bodyPr>
          <a:lstStyle/>
          <a:p>
            <a:r>
              <a:rPr lang="en-US" dirty="0" smtClean="0"/>
              <a:t>The formal architecture relied on the documentation that was found on the </a:t>
            </a:r>
            <a:r>
              <a:rPr lang="en-US" dirty="0" err="1" smtClean="0"/>
              <a:t>UxAS</a:t>
            </a:r>
            <a:r>
              <a:rPr lang="en-US" dirty="0" smtClean="0"/>
              <a:t> Wiki page.</a:t>
            </a:r>
          </a:p>
          <a:p>
            <a:pPr lvl="1"/>
            <a:r>
              <a:rPr lang="en-US" dirty="0" smtClean="0"/>
              <a:t>Direct code decomposition was going to be too intensive to meet objectives efficiently.</a:t>
            </a:r>
          </a:p>
          <a:p>
            <a:pPr lvl="1"/>
            <a:r>
              <a:rPr lang="en-US" dirty="0" smtClean="0"/>
              <a:t>Through formalization, gaps were identified.</a:t>
            </a:r>
          </a:p>
          <a:p>
            <a:pPr marL="457200" lvl="1" indent="0">
              <a:buNone/>
            </a:pPr>
            <a:endParaRPr lang="en-US" dirty="0" smtClean="0"/>
          </a:p>
          <a:p>
            <a:endParaRPr lang="en-US" dirty="0"/>
          </a:p>
          <a:p>
            <a:r>
              <a:rPr lang="en-US" dirty="0" smtClean="0"/>
              <a:t>Team members and SMEs exposed:</a:t>
            </a:r>
          </a:p>
          <a:p>
            <a:pPr lvl="1"/>
            <a:r>
              <a:rPr lang="en-US" dirty="0" smtClean="0"/>
              <a:t>Behavior that was not desired</a:t>
            </a:r>
          </a:p>
          <a:p>
            <a:pPr lvl="1"/>
            <a:r>
              <a:rPr lang="en-US" dirty="0" smtClean="0"/>
              <a:t>Design decisions that gave components similar but different roles</a:t>
            </a:r>
          </a:p>
          <a:p>
            <a:pPr lvl="1"/>
            <a:r>
              <a:rPr lang="en-US" dirty="0" smtClean="0"/>
              <a:t>Clarification on how components were envisioned to work but currently do not</a:t>
            </a:r>
          </a:p>
          <a:p>
            <a:pPr lvl="1"/>
            <a:endParaRPr lang="en-US" dirty="0" smtClean="0"/>
          </a:p>
        </p:txBody>
      </p:sp>
      <p:pic>
        <p:nvPicPr>
          <p:cNvPr id="5" name="Picture 4"/>
          <p:cNvPicPr>
            <a:picLocks noChangeAspect="1"/>
          </p:cNvPicPr>
          <p:nvPr/>
        </p:nvPicPr>
        <p:blipFill>
          <a:blip r:embed="rId2"/>
          <a:stretch>
            <a:fillRect/>
          </a:stretch>
        </p:blipFill>
        <p:spPr>
          <a:xfrm>
            <a:off x="9345881" y="1524032"/>
            <a:ext cx="2764233" cy="4614116"/>
          </a:xfrm>
          <a:prstGeom prst="rect">
            <a:avLst/>
          </a:prstGeom>
        </p:spPr>
      </p:pic>
      <p:sp>
        <p:nvSpPr>
          <p:cNvPr id="6" name="Rectangle 5"/>
          <p:cNvSpPr/>
          <p:nvPr/>
        </p:nvSpPr>
        <p:spPr>
          <a:xfrm>
            <a:off x="2556356" y="3252133"/>
            <a:ext cx="6287069" cy="81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Just the effort to formalize components proved extremely valuable to the SMEs, even before the analysis.</a:t>
            </a:r>
            <a:endParaRPr lang="en-US" b="1" i="1" dirty="0"/>
          </a:p>
        </p:txBody>
      </p:sp>
      <p:sp>
        <p:nvSpPr>
          <p:cNvPr id="7" name="Footer Placeholder 3"/>
          <p:cNvSpPr>
            <a:spLocks noGrp="1"/>
          </p:cNvSpPr>
          <p:nvPr>
            <p:ph type="ftr" sz="quarter" idx="11"/>
          </p:nvPr>
        </p:nvSpPr>
        <p:spPr>
          <a:xfrm>
            <a:off x="4038600" y="6419124"/>
            <a:ext cx="4114800" cy="306936"/>
          </a:xfrm>
        </p:spPr>
        <p:txBody>
          <a:bodyPr/>
          <a:lstStyle/>
          <a:p>
            <a:r>
              <a:rPr lang="en-US" dirty="0" smtClean="0"/>
              <a:t>Architecture Group</a:t>
            </a:r>
            <a:endParaRPr lang="en-US" dirty="0"/>
          </a:p>
        </p:txBody>
      </p:sp>
    </p:spTree>
    <p:extLst>
      <p:ext uri="{BB962C8B-B14F-4D97-AF65-F5344CB8AC3E}">
        <p14:creationId xmlns:p14="http://schemas.microsoft.com/office/powerpoint/2010/main" val="11289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AADL Tools: Architecture-Driven Assurance</a:t>
            </a:r>
          </a:p>
        </p:txBody>
      </p:sp>
      <p:sp>
        <p:nvSpPr>
          <p:cNvPr id="4" name="Slide Number Placeholder 3"/>
          <p:cNvSpPr>
            <a:spLocks noGrp="1"/>
          </p:cNvSpPr>
          <p:nvPr>
            <p:ph type="sldNum" sz="quarter" idx="10"/>
          </p:nvPr>
        </p:nvSpPr>
        <p:spPr/>
        <p:txBody>
          <a:bodyPr/>
          <a:lstStyle/>
          <a:p>
            <a:fld id="{6FB38293-AEBC-48C9-B732-3290CCE0D0E2}" type="slidenum">
              <a:rPr lang="en-US" altLang="en-US" smtClean="0">
                <a:solidFill>
                  <a:srgbClr val="000000"/>
                </a:solidFill>
              </a:rPr>
              <a:pPr/>
              <a:t>9</a:t>
            </a:fld>
            <a:endParaRPr lang="en-US" altLang="en-US">
              <a:solidFill>
                <a:srgbClr val="000000"/>
              </a:solidFill>
            </a:endParaRPr>
          </a:p>
        </p:txBody>
      </p:sp>
      <p:pic>
        <p:nvPicPr>
          <p:cNvPr id="96" name="Picture 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8200" y="1524001"/>
            <a:ext cx="3048000" cy="189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7" name="Group 96"/>
          <p:cNvGrpSpPr/>
          <p:nvPr/>
        </p:nvGrpSpPr>
        <p:grpSpPr>
          <a:xfrm>
            <a:off x="3360396" y="2628900"/>
            <a:ext cx="3040404" cy="3661492"/>
            <a:chOff x="1836396" y="2628900"/>
            <a:chExt cx="3040404" cy="3661492"/>
          </a:xfrm>
        </p:grpSpPr>
        <p:grpSp>
          <p:nvGrpSpPr>
            <p:cNvPr id="98" name="Group 97"/>
            <p:cNvGrpSpPr/>
            <p:nvPr/>
          </p:nvGrpSpPr>
          <p:grpSpPr>
            <a:xfrm>
              <a:off x="1873646" y="2628900"/>
              <a:ext cx="1110265" cy="533400"/>
              <a:chOff x="1129973" y="1950482"/>
              <a:chExt cx="1110265" cy="533400"/>
            </a:xfrm>
          </p:grpSpPr>
          <p:grpSp>
            <p:nvGrpSpPr>
              <p:cNvPr id="105" name="Group 104"/>
              <p:cNvGrpSpPr/>
              <p:nvPr/>
            </p:nvGrpSpPr>
            <p:grpSpPr>
              <a:xfrm flipH="1">
                <a:off x="1129973" y="1950482"/>
                <a:ext cx="1110265" cy="533400"/>
                <a:chOff x="6640902" y="1295400"/>
                <a:chExt cx="1110265" cy="533400"/>
              </a:xfrm>
            </p:grpSpPr>
            <p:sp>
              <p:nvSpPr>
                <p:cNvPr id="107" name="Rectangle 106"/>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08" name="Oval 107"/>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09" name="Rectangle 108"/>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10" name="Rectangle 109"/>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06" name="TextBox 105"/>
              <p:cNvSpPr txBox="1"/>
              <p:nvPr/>
            </p:nvSpPr>
            <p:spPr>
              <a:xfrm>
                <a:off x="1159511" y="1960007"/>
                <a:ext cx="947695" cy="523220"/>
              </a:xfrm>
              <a:prstGeom prst="rect">
                <a:avLst/>
              </a:prstGeom>
              <a:noFill/>
            </p:spPr>
            <p:txBody>
              <a:bodyPr wrap="none" rtlCol="0">
                <a:spAutoFit/>
              </a:bodyPr>
              <a:lstStyle/>
              <a:p>
                <a:pPr algn="r">
                  <a:defRPr/>
                </a:pPr>
                <a:r>
                  <a:rPr lang="en-US" sz="1400" b="1" kern="0" dirty="0">
                    <a:solidFill>
                      <a:srgbClr val="000000"/>
                    </a:solidFill>
                    <a:latin typeface="Lucida Console" pitchFamily="49" charset="0"/>
                    <a:cs typeface="Times New Roman" pitchFamily="18" charset="0"/>
                  </a:rPr>
                  <a:t>Trusted</a:t>
                </a:r>
              </a:p>
              <a:p>
                <a:pPr algn="r">
                  <a:defRPr/>
                </a:pPr>
                <a:r>
                  <a:rPr lang="en-US" sz="1400" b="1" kern="0" dirty="0">
                    <a:solidFill>
                      <a:srgbClr val="000000"/>
                    </a:solidFill>
                    <a:latin typeface="Lucida Console" pitchFamily="49" charset="0"/>
                    <a:cs typeface="Times New Roman" pitchFamily="18" charset="0"/>
                  </a:rPr>
                  <a:t>Build</a:t>
                </a:r>
              </a:p>
            </p:txBody>
          </p:sp>
        </p:grpSp>
        <p:grpSp>
          <p:nvGrpSpPr>
            <p:cNvPr id="99" name="Group 98"/>
            <p:cNvGrpSpPr/>
            <p:nvPr/>
          </p:nvGrpSpPr>
          <p:grpSpPr>
            <a:xfrm>
              <a:off x="1836396" y="3000374"/>
              <a:ext cx="3040404" cy="3290018"/>
              <a:chOff x="1836396" y="3000374"/>
              <a:chExt cx="3040404" cy="3290018"/>
            </a:xfrm>
          </p:grpSpPr>
          <p:pic>
            <p:nvPicPr>
              <p:cNvPr id="100" name="Picture 3" descr="C:\Users\ddcofer\AppData\Local\Microsoft\Windows\Temporary Internet Files\Content.IE5\HWJ81UGS\MC900389552[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74805" y="4397317"/>
                <a:ext cx="900112" cy="930275"/>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2563025" y="3967660"/>
                <a:ext cx="2313775"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Translation</a:t>
                </a:r>
              </a:p>
            </p:txBody>
          </p:sp>
          <p:sp>
            <p:nvSpPr>
              <p:cNvPr id="102" name="Freeform 101"/>
              <p:cNvSpPr/>
              <p:nvPr/>
            </p:nvSpPr>
            <p:spPr>
              <a:xfrm>
                <a:off x="1836396" y="3000374"/>
                <a:ext cx="1883808" cy="1082159"/>
              </a:xfrm>
              <a:custGeom>
                <a:avLst/>
                <a:gdLst>
                  <a:gd name="connsiteX0" fmla="*/ 105442 w 2210467"/>
                  <a:gd name="connsiteY0" fmla="*/ 0 h 866775"/>
                  <a:gd name="connsiteX1" fmla="*/ 191167 w 2210467"/>
                  <a:gd name="connsiteY1" fmla="*/ 333375 h 866775"/>
                  <a:gd name="connsiteX2" fmla="*/ 1858042 w 2210467"/>
                  <a:gd name="connsiteY2" fmla="*/ 609600 h 866775"/>
                  <a:gd name="connsiteX3" fmla="*/ 2210467 w 2210467"/>
                  <a:gd name="connsiteY3" fmla="*/ 866775 h 866775"/>
                  <a:gd name="connsiteX0" fmla="*/ 89354 w 2232479"/>
                  <a:gd name="connsiteY0" fmla="*/ 0 h 914400"/>
                  <a:gd name="connsiteX1" fmla="*/ 213179 w 2232479"/>
                  <a:gd name="connsiteY1" fmla="*/ 381000 h 914400"/>
                  <a:gd name="connsiteX2" fmla="*/ 1880054 w 2232479"/>
                  <a:gd name="connsiteY2" fmla="*/ 657225 h 914400"/>
                  <a:gd name="connsiteX3" fmla="*/ 2232479 w 2232479"/>
                  <a:gd name="connsiteY3" fmla="*/ 914400 h 914400"/>
                  <a:gd name="connsiteX0" fmla="*/ 74468 w 2217593"/>
                  <a:gd name="connsiteY0" fmla="*/ 0 h 914400"/>
                  <a:gd name="connsiteX1" fmla="*/ 198293 w 2217593"/>
                  <a:gd name="connsiteY1" fmla="*/ 381000 h 914400"/>
                  <a:gd name="connsiteX2" fmla="*/ 1865168 w 2217593"/>
                  <a:gd name="connsiteY2" fmla="*/ 657225 h 914400"/>
                  <a:gd name="connsiteX3" fmla="*/ 2217593 w 2217593"/>
                  <a:gd name="connsiteY3" fmla="*/ 914400 h 914400"/>
                  <a:gd name="connsiteX0" fmla="*/ 78130 w 2221255"/>
                  <a:gd name="connsiteY0" fmla="*/ 0 h 914400"/>
                  <a:gd name="connsiteX1" fmla="*/ 201955 w 2221255"/>
                  <a:gd name="connsiteY1" fmla="*/ 381000 h 914400"/>
                  <a:gd name="connsiteX2" fmla="*/ 1868830 w 2221255"/>
                  <a:gd name="connsiteY2" fmla="*/ 657225 h 914400"/>
                  <a:gd name="connsiteX3" fmla="*/ 2221255 w 22212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2221255" h="914400">
                    <a:moveTo>
                      <a:pt x="78130" y="0"/>
                    </a:moveTo>
                    <a:cubicBezTo>
                      <a:pt x="3517" y="77787"/>
                      <a:pt x="-96495" y="271463"/>
                      <a:pt x="201955" y="381000"/>
                    </a:cubicBezTo>
                    <a:cubicBezTo>
                      <a:pt x="500405" y="490538"/>
                      <a:pt x="1532280" y="568325"/>
                      <a:pt x="1868830" y="657225"/>
                    </a:cubicBezTo>
                    <a:cubicBezTo>
                      <a:pt x="2205380" y="746125"/>
                      <a:pt x="2213317" y="830262"/>
                      <a:pt x="2221255" y="914400"/>
                    </a:cubicBezTo>
                  </a:path>
                </a:pathLst>
              </a:custGeom>
              <a:noFill/>
              <a:ln w="57150" cap="flat" cmpd="sng" algn="ctr">
                <a:solidFill>
                  <a:srgbClr val="ABB41D"/>
                </a:solidFill>
                <a:prstDash val="solid"/>
              </a:ln>
              <a:effectLst/>
            </p:spPr>
            <p:txBody>
              <a:bodyPr rtlCol="0" anchor="ctr"/>
              <a:lstStyle/>
              <a:p>
                <a:pPr algn="ctr">
                  <a:defRPr/>
                </a:pPr>
                <a:endParaRPr lang="en-US" kern="0" dirty="0">
                  <a:solidFill>
                    <a:srgbClr val="FFFFFF"/>
                  </a:solidFill>
                  <a:latin typeface="Verdana"/>
                  <a:cs typeface="Arial"/>
                </a:endParaRPr>
              </a:p>
            </p:txBody>
          </p:sp>
          <p:sp>
            <p:nvSpPr>
              <p:cNvPr id="103" name="TextBox 102"/>
              <p:cNvSpPr txBox="1"/>
              <p:nvPr/>
            </p:nvSpPr>
            <p:spPr>
              <a:xfrm>
                <a:off x="3225271" y="5339260"/>
                <a:ext cx="785793" cy="369332"/>
              </a:xfrm>
              <a:prstGeom prst="rect">
                <a:avLst/>
              </a:prstGeom>
              <a:noFill/>
            </p:spPr>
            <p:txBody>
              <a:bodyPr wrap="none" rtlCol="0">
                <a:spAutoFit/>
              </a:bodyPr>
              <a:lstStyle/>
              <a:p>
                <a:pPr>
                  <a:defRPr/>
                </a:pPr>
                <a:r>
                  <a:rPr lang="en-US" b="1" kern="0" dirty="0">
                    <a:solidFill>
                      <a:srgbClr val="000000"/>
                    </a:solidFill>
                    <a:latin typeface="Verdana"/>
                  </a:rPr>
                  <a:t>seL4</a:t>
                </a:r>
              </a:p>
            </p:txBody>
          </p:sp>
          <p:sp>
            <p:nvSpPr>
              <p:cNvPr id="104" name="TextBox 103"/>
              <p:cNvSpPr txBox="1"/>
              <p:nvPr/>
            </p:nvSpPr>
            <p:spPr>
              <a:xfrm>
                <a:off x="3200400" y="5644061"/>
                <a:ext cx="1088760" cy="646331"/>
              </a:xfrm>
              <a:prstGeom prst="rect">
                <a:avLst/>
              </a:prstGeom>
              <a:noFill/>
            </p:spPr>
            <p:txBody>
              <a:bodyPr wrap="none" rtlCol="0">
                <a:spAutoFit/>
              </a:bodyPr>
              <a:lstStyle/>
              <a:p>
                <a:pPr>
                  <a:defRPr/>
                </a:pPr>
                <a:r>
                  <a:rPr lang="en-US" b="1" kern="0" dirty="0" err="1">
                    <a:solidFill>
                      <a:srgbClr val="000000"/>
                    </a:solidFill>
                  </a:rPr>
                  <a:t>eChronos</a:t>
                </a:r>
                <a:endParaRPr lang="en-US" b="1" kern="0" dirty="0">
                  <a:solidFill>
                    <a:srgbClr val="000000"/>
                  </a:solidFill>
                </a:endParaRPr>
              </a:p>
              <a:p>
                <a:pPr>
                  <a:defRPr/>
                </a:pPr>
                <a:r>
                  <a:rPr lang="en-US" b="1" kern="0" dirty="0">
                    <a:solidFill>
                      <a:srgbClr val="000000"/>
                    </a:solidFill>
                  </a:rPr>
                  <a:t>VxWorks</a:t>
                </a:r>
              </a:p>
            </p:txBody>
          </p:sp>
        </p:grpSp>
      </p:grpSp>
      <p:grpSp>
        <p:nvGrpSpPr>
          <p:cNvPr id="111" name="Group 110"/>
          <p:cNvGrpSpPr/>
          <p:nvPr/>
        </p:nvGrpSpPr>
        <p:grpSpPr>
          <a:xfrm>
            <a:off x="8398980" y="3807741"/>
            <a:ext cx="3651125" cy="2375787"/>
            <a:chOff x="5035675" y="4028451"/>
            <a:chExt cx="3651125" cy="2375787"/>
          </a:xfrm>
        </p:grpSpPr>
        <p:grpSp>
          <p:nvGrpSpPr>
            <p:cNvPr id="112" name="Group 111"/>
            <p:cNvGrpSpPr/>
            <p:nvPr/>
          </p:nvGrpSpPr>
          <p:grpSpPr>
            <a:xfrm>
              <a:off x="6028890" y="4474379"/>
              <a:ext cx="2657910" cy="1181292"/>
              <a:chOff x="4038600" y="3886200"/>
              <a:chExt cx="4800601" cy="2133600"/>
            </a:xfrm>
          </p:grpSpPr>
          <p:sp>
            <p:nvSpPr>
              <p:cNvPr id="115" name="Rectangle 114"/>
              <p:cNvSpPr/>
              <p:nvPr/>
            </p:nvSpPr>
            <p:spPr>
              <a:xfrm>
                <a:off x="4038600" y="3886200"/>
                <a:ext cx="4800600" cy="2133600"/>
              </a:xfrm>
              <a:prstGeom prst="rect">
                <a:avLst/>
              </a:prstGeom>
              <a:solidFill>
                <a:srgbClr val="FFFFFF"/>
              </a:solidFill>
              <a:ln w="25400" cap="flat" cmpd="sng" algn="ctr">
                <a:solidFill>
                  <a:srgbClr val="ABB41D"/>
                </a:solidFill>
                <a:prstDash val="solid"/>
              </a:ln>
              <a:effectLst/>
            </p:spPr>
            <p:txBody>
              <a:bodyPr anchor="ctr"/>
              <a:lstStyle/>
              <a:p>
                <a:pPr algn="ctr">
                  <a:defRPr/>
                </a:pPr>
                <a:endParaRPr lang="en-US" sz="1000" kern="0">
                  <a:solidFill>
                    <a:srgbClr val="000000"/>
                  </a:solidFill>
                  <a:latin typeface="Verdana"/>
                  <a:cs typeface="Arial"/>
                </a:endParaRPr>
              </a:p>
            </p:txBody>
          </p:sp>
          <p:cxnSp>
            <p:nvCxnSpPr>
              <p:cNvPr id="116" name="Straight Connector 115"/>
              <p:cNvCxnSpPr>
                <a:stCxn id="129" idx="0"/>
                <a:endCxn id="138" idx="3"/>
              </p:cNvCxnSpPr>
              <p:nvPr/>
            </p:nvCxnSpPr>
            <p:spPr>
              <a:xfrm>
                <a:off x="4090988" y="4279900"/>
                <a:ext cx="357187" cy="3175"/>
              </a:xfrm>
              <a:prstGeom prst="line">
                <a:avLst/>
              </a:prstGeom>
              <a:noFill/>
              <a:ln w="9525" cap="flat" cmpd="sng" algn="ctr">
                <a:solidFill>
                  <a:srgbClr val="000000">
                    <a:shade val="95000"/>
                    <a:satMod val="105000"/>
                  </a:srgbClr>
                </a:solidFill>
                <a:prstDash val="solid"/>
              </a:ln>
              <a:effectLst/>
            </p:spPr>
          </p:cxnSp>
          <p:cxnSp>
            <p:nvCxnSpPr>
              <p:cNvPr id="117" name="Straight Connector 34"/>
              <p:cNvCxnSpPr>
                <a:stCxn id="139" idx="0"/>
                <a:endCxn id="135" idx="3"/>
              </p:cNvCxnSpPr>
              <p:nvPr/>
            </p:nvCxnSpPr>
            <p:spPr>
              <a:xfrm>
                <a:off x="5562601" y="4283075"/>
                <a:ext cx="333375" cy="1125538"/>
              </a:xfrm>
              <a:prstGeom prst="bentConnector3">
                <a:avLst>
                  <a:gd name="adj1" fmla="val 50000"/>
                </a:avLst>
              </a:prstGeom>
              <a:noFill/>
              <a:ln w="9525" cap="flat" cmpd="sng" algn="ctr">
                <a:solidFill>
                  <a:srgbClr val="000000">
                    <a:shade val="95000"/>
                    <a:satMod val="105000"/>
                  </a:srgbClr>
                </a:solidFill>
                <a:prstDash val="solid"/>
              </a:ln>
              <a:effectLst/>
            </p:spPr>
          </p:cxnSp>
          <p:cxnSp>
            <p:nvCxnSpPr>
              <p:cNvPr id="118" name="Straight Connector 36"/>
              <p:cNvCxnSpPr>
                <a:stCxn id="136" idx="0"/>
                <a:endCxn id="131" idx="3"/>
              </p:cNvCxnSpPr>
              <p:nvPr/>
            </p:nvCxnSpPr>
            <p:spPr>
              <a:xfrm flipV="1">
                <a:off x="7010401" y="4487069"/>
                <a:ext cx="380999" cy="921544"/>
              </a:xfrm>
              <a:prstGeom prst="bentConnector3">
                <a:avLst>
                  <a:gd name="adj1" fmla="val 50000"/>
                </a:avLst>
              </a:prstGeom>
              <a:noFill/>
              <a:ln w="9525" cap="flat" cmpd="sng" algn="ctr">
                <a:solidFill>
                  <a:srgbClr val="000000">
                    <a:shade val="95000"/>
                    <a:satMod val="105000"/>
                  </a:srgbClr>
                </a:solidFill>
                <a:prstDash val="solid"/>
              </a:ln>
              <a:effectLst/>
            </p:spPr>
          </p:cxnSp>
          <p:cxnSp>
            <p:nvCxnSpPr>
              <p:cNvPr id="119" name="Straight Connector 118"/>
              <p:cNvCxnSpPr>
                <a:stCxn id="139" idx="0"/>
                <a:endCxn id="132" idx="3"/>
              </p:cNvCxnSpPr>
              <p:nvPr/>
            </p:nvCxnSpPr>
            <p:spPr>
              <a:xfrm flipV="1">
                <a:off x="5562601" y="4282283"/>
                <a:ext cx="1828799" cy="792"/>
              </a:xfrm>
              <a:prstGeom prst="line">
                <a:avLst/>
              </a:prstGeom>
              <a:noFill/>
              <a:ln w="9525" cap="flat" cmpd="sng" algn="ctr">
                <a:solidFill>
                  <a:srgbClr val="000000">
                    <a:shade val="95000"/>
                    <a:satMod val="105000"/>
                  </a:srgbClr>
                </a:solidFill>
                <a:prstDash val="solid"/>
              </a:ln>
              <a:effectLst/>
            </p:spPr>
          </p:cxnSp>
          <p:cxnSp>
            <p:nvCxnSpPr>
              <p:cNvPr id="120" name="Straight Connector 119"/>
              <p:cNvCxnSpPr>
                <a:stCxn id="133" idx="0"/>
                <a:endCxn id="124" idx="3"/>
              </p:cNvCxnSpPr>
              <p:nvPr/>
            </p:nvCxnSpPr>
            <p:spPr>
              <a:xfrm>
                <a:off x="8504238" y="4384675"/>
                <a:ext cx="282576" cy="0"/>
              </a:xfrm>
              <a:prstGeom prst="line">
                <a:avLst/>
              </a:prstGeom>
              <a:noFill/>
              <a:ln w="9525" cap="flat" cmpd="sng" algn="ctr">
                <a:solidFill>
                  <a:srgbClr val="000000">
                    <a:shade val="95000"/>
                    <a:satMod val="105000"/>
                  </a:srgbClr>
                </a:solidFill>
                <a:prstDash val="solid"/>
              </a:ln>
              <a:effectLst/>
            </p:spPr>
          </p:cxnSp>
          <p:grpSp>
            <p:nvGrpSpPr>
              <p:cNvPr id="121" name="Group 120"/>
              <p:cNvGrpSpPr/>
              <p:nvPr/>
            </p:nvGrpSpPr>
            <p:grpSpPr>
              <a:xfrm>
                <a:off x="4448175" y="3975100"/>
                <a:ext cx="1114425" cy="614363"/>
                <a:chOff x="3800475" y="4076700"/>
                <a:chExt cx="1114425" cy="614363"/>
              </a:xfrm>
            </p:grpSpPr>
            <p:sp>
              <p:nvSpPr>
                <p:cNvPr id="137" name="Rectangle 136"/>
                <p:cNvSpPr>
                  <a:spLocks noChangeArrowheads="1"/>
                </p:cNvSpPr>
                <p:nvPr/>
              </p:nvSpPr>
              <p:spPr bwMode="auto">
                <a:xfrm>
                  <a:off x="3800475" y="4076700"/>
                  <a:ext cx="1114425" cy="614363"/>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a:solidFill>
                        <a:srgbClr val="FFFFFF"/>
                      </a:solidFill>
                      <a:latin typeface="Verdana" pitchFamily="34" charset="0"/>
                    </a:rPr>
                    <a:t>A</a:t>
                  </a:r>
                </a:p>
              </p:txBody>
            </p:sp>
            <p:sp>
              <p:nvSpPr>
                <p:cNvPr id="138" name="Isosceles Triangle 137"/>
                <p:cNvSpPr>
                  <a:spLocks noChangeArrowheads="1"/>
                </p:cNvSpPr>
                <p:nvPr/>
              </p:nvSpPr>
              <p:spPr bwMode="auto">
                <a:xfrm rot="5400000">
                  <a:off x="3801269" y="4358481"/>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9" name="Isosceles Triangle 138"/>
                <p:cNvSpPr>
                  <a:spLocks noChangeArrowheads="1"/>
                </p:cNvSpPr>
                <p:nvPr/>
              </p:nvSpPr>
              <p:spPr bwMode="auto">
                <a:xfrm rot="5400000">
                  <a:off x="4862513" y="4357687"/>
                  <a:ext cx="50800" cy="53975"/>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grpSp>
            <p:nvGrpSpPr>
              <p:cNvPr id="122" name="Group 121"/>
              <p:cNvGrpSpPr/>
              <p:nvPr/>
            </p:nvGrpSpPr>
            <p:grpSpPr>
              <a:xfrm>
                <a:off x="5884862" y="5075238"/>
                <a:ext cx="1125538" cy="614362"/>
                <a:chOff x="5486400" y="5075238"/>
                <a:chExt cx="1125538" cy="614362"/>
              </a:xfrm>
            </p:grpSpPr>
            <p:sp>
              <p:nvSpPr>
                <p:cNvPr id="134" name="Rectangle 133"/>
                <p:cNvSpPr>
                  <a:spLocks noChangeArrowheads="1"/>
                </p:cNvSpPr>
                <p:nvPr/>
              </p:nvSpPr>
              <p:spPr bwMode="auto">
                <a:xfrm>
                  <a:off x="5486400" y="5075238"/>
                  <a:ext cx="1114425" cy="614362"/>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dirty="0">
                      <a:solidFill>
                        <a:srgbClr val="FFFFFF"/>
                      </a:solidFill>
                      <a:latin typeface="Verdana" pitchFamily="34" charset="0"/>
                    </a:rPr>
                    <a:t>B</a:t>
                  </a:r>
                </a:p>
              </p:txBody>
            </p:sp>
            <p:sp>
              <p:nvSpPr>
                <p:cNvPr id="135" name="Isosceles Triangle 134"/>
                <p:cNvSpPr>
                  <a:spLocks noChangeArrowheads="1"/>
                </p:cNvSpPr>
                <p:nvPr/>
              </p:nvSpPr>
              <p:spPr bwMode="auto">
                <a:xfrm rot="5400000">
                  <a:off x="5498307" y="5382419"/>
                  <a:ext cx="50800" cy="52387"/>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6" name="Isosceles Triangle 135"/>
                <p:cNvSpPr>
                  <a:spLocks noChangeArrowheads="1"/>
                </p:cNvSpPr>
                <p:nvPr/>
              </p:nvSpPr>
              <p:spPr bwMode="auto">
                <a:xfrm rot="5400000">
                  <a:off x="6559551" y="5381625"/>
                  <a:ext cx="50800" cy="53975"/>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grpSp>
            <p:nvGrpSpPr>
              <p:cNvPr id="123" name="Group 122"/>
              <p:cNvGrpSpPr/>
              <p:nvPr/>
            </p:nvGrpSpPr>
            <p:grpSpPr>
              <a:xfrm>
                <a:off x="7391400" y="4051300"/>
                <a:ext cx="1112838" cy="614363"/>
                <a:chOff x="7248525" y="4051300"/>
                <a:chExt cx="1112838" cy="614363"/>
              </a:xfrm>
            </p:grpSpPr>
            <p:sp>
              <p:nvSpPr>
                <p:cNvPr id="130" name="Rectangle 129"/>
                <p:cNvSpPr>
                  <a:spLocks noChangeArrowheads="1"/>
                </p:cNvSpPr>
                <p:nvPr/>
              </p:nvSpPr>
              <p:spPr bwMode="auto">
                <a:xfrm>
                  <a:off x="7248525" y="4051300"/>
                  <a:ext cx="1112838" cy="614363"/>
                </a:xfrm>
                <a:prstGeom prst="rect">
                  <a:avLst/>
                </a:prstGeom>
                <a:solidFill>
                  <a:srgbClr val="D39100"/>
                </a:solid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a:defRPr/>
                  </a:pPr>
                  <a:r>
                    <a:rPr lang="en-US" sz="1050" b="1" kern="0">
                      <a:solidFill>
                        <a:srgbClr val="FFFFFF"/>
                      </a:solidFill>
                      <a:latin typeface="Verdana" pitchFamily="34" charset="0"/>
                    </a:rPr>
                    <a:t>C</a:t>
                  </a:r>
                </a:p>
              </p:txBody>
            </p:sp>
            <p:sp>
              <p:nvSpPr>
                <p:cNvPr id="131" name="Isosceles Triangle 130"/>
                <p:cNvSpPr>
                  <a:spLocks noChangeArrowheads="1"/>
                </p:cNvSpPr>
                <p:nvPr/>
              </p:nvSpPr>
              <p:spPr bwMode="auto">
                <a:xfrm rot="5400000">
                  <a:off x="7248525" y="4460875"/>
                  <a:ext cx="52388"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2" name="Isosceles Triangle 131"/>
                <p:cNvSpPr>
                  <a:spLocks noChangeArrowheads="1"/>
                </p:cNvSpPr>
                <p:nvPr/>
              </p:nvSpPr>
              <p:spPr bwMode="auto">
                <a:xfrm rot="5400000">
                  <a:off x="7248525" y="4256088"/>
                  <a:ext cx="52387"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33" name="Isosceles Triangle 132"/>
                <p:cNvSpPr>
                  <a:spLocks noChangeArrowheads="1"/>
                </p:cNvSpPr>
                <p:nvPr/>
              </p:nvSpPr>
              <p:spPr bwMode="auto">
                <a:xfrm rot="5400000">
                  <a:off x="8309769" y="4358481"/>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sp>
            <p:nvSpPr>
              <p:cNvPr id="124" name="Isosceles Triangle 123"/>
              <p:cNvSpPr>
                <a:spLocks noChangeArrowheads="1"/>
              </p:cNvSpPr>
              <p:nvPr/>
            </p:nvSpPr>
            <p:spPr bwMode="auto">
              <a:xfrm rot="5400000">
                <a:off x="8787607" y="4358481"/>
                <a:ext cx="50800" cy="52387"/>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sp>
            <p:nvSpPr>
              <p:cNvPr id="125" name="TextBox 43"/>
              <p:cNvSpPr txBox="1">
                <a:spLocks noChangeArrowheads="1"/>
              </p:cNvSpPr>
              <p:nvPr/>
            </p:nvSpPr>
            <p:spPr bwMode="auto">
              <a:xfrm>
                <a:off x="4227513" y="4572000"/>
                <a:ext cx="1639889"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a:solidFill>
                      <a:srgbClr val="000000"/>
                    </a:solidFill>
                    <a:latin typeface="Calibri" pitchFamily="34" charset="0"/>
                  </a:rPr>
                  <a:t>Assumption: Input &lt; 20</a:t>
                </a:r>
              </a:p>
              <a:p>
                <a:pPr>
                  <a:defRPr/>
                </a:pPr>
                <a:r>
                  <a:rPr lang="en-US" sz="300" kern="0">
                    <a:solidFill>
                      <a:srgbClr val="000000"/>
                    </a:solidFill>
                    <a:latin typeface="Calibri" pitchFamily="34" charset="0"/>
                  </a:rPr>
                  <a:t>Guarantee: Output &lt; 2*Input</a:t>
                </a:r>
              </a:p>
            </p:txBody>
          </p:sp>
          <p:sp>
            <p:nvSpPr>
              <p:cNvPr id="126" name="TextBox 44"/>
              <p:cNvSpPr txBox="1">
                <a:spLocks noChangeArrowheads="1"/>
              </p:cNvSpPr>
              <p:nvPr/>
            </p:nvSpPr>
            <p:spPr bwMode="auto">
              <a:xfrm>
                <a:off x="5724524" y="5654675"/>
                <a:ext cx="1743075"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a:solidFill>
                      <a:srgbClr val="000000"/>
                    </a:solidFill>
                    <a:latin typeface="Calibri" pitchFamily="34" charset="0"/>
                  </a:rPr>
                  <a:t>Assumption: Input &lt; 20</a:t>
                </a:r>
              </a:p>
              <a:p>
                <a:pPr>
                  <a:defRPr/>
                </a:pPr>
                <a:r>
                  <a:rPr lang="en-US" sz="300" kern="0">
                    <a:solidFill>
                      <a:srgbClr val="000000"/>
                    </a:solidFill>
                    <a:latin typeface="Calibri" pitchFamily="34" charset="0"/>
                  </a:rPr>
                  <a:t>Guarantee: Output &lt; Input + 15</a:t>
                </a:r>
              </a:p>
            </p:txBody>
          </p:sp>
          <p:sp>
            <p:nvSpPr>
              <p:cNvPr id="127" name="TextBox 45"/>
              <p:cNvSpPr txBox="1">
                <a:spLocks noChangeArrowheads="1"/>
              </p:cNvSpPr>
              <p:nvPr/>
            </p:nvSpPr>
            <p:spPr bwMode="auto">
              <a:xfrm>
                <a:off x="7300912" y="4648200"/>
                <a:ext cx="1538287" cy="33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dirty="0">
                    <a:solidFill>
                      <a:srgbClr val="000000"/>
                    </a:solidFill>
                    <a:latin typeface="Calibri" pitchFamily="34" charset="0"/>
                  </a:rPr>
                  <a:t>Assumption: none</a:t>
                </a:r>
              </a:p>
              <a:p>
                <a:pPr>
                  <a:defRPr/>
                </a:pPr>
                <a:r>
                  <a:rPr lang="en-US" sz="300" kern="0" dirty="0">
                    <a:solidFill>
                      <a:srgbClr val="000000"/>
                    </a:solidFill>
                    <a:latin typeface="Calibri" pitchFamily="34" charset="0"/>
                  </a:rPr>
                  <a:t>Guarantee: Output = Input1 + Input2</a:t>
                </a:r>
              </a:p>
            </p:txBody>
          </p:sp>
          <p:sp>
            <p:nvSpPr>
              <p:cNvPr id="128" name="TextBox 46"/>
              <p:cNvSpPr txBox="1">
                <a:spLocks noChangeArrowheads="1"/>
              </p:cNvSpPr>
              <p:nvPr/>
            </p:nvSpPr>
            <p:spPr bwMode="auto">
              <a:xfrm>
                <a:off x="7443790" y="5650467"/>
                <a:ext cx="1395411" cy="333536"/>
              </a:xfrm>
              <a:prstGeom prst="rect">
                <a:avLst/>
              </a:prstGeom>
              <a:noFill/>
              <a:ln w="19050">
                <a:solidFill>
                  <a:srgbClr val="ABB41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en-US" sz="300" kern="0" dirty="0">
                    <a:solidFill>
                      <a:srgbClr val="000000"/>
                    </a:solidFill>
                    <a:latin typeface="Calibri" pitchFamily="34" charset="0"/>
                  </a:rPr>
                  <a:t>Assumption: Input &lt; 10</a:t>
                </a:r>
              </a:p>
              <a:p>
                <a:pPr>
                  <a:defRPr/>
                </a:pPr>
                <a:r>
                  <a:rPr lang="en-US" sz="300" kern="0" dirty="0">
                    <a:solidFill>
                      <a:srgbClr val="000000"/>
                    </a:solidFill>
                    <a:latin typeface="Calibri" pitchFamily="34" charset="0"/>
                  </a:rPr>
                  <a:t>Guarantee: Output &lt; 50</a:t>
                </a:r>
              </a:p>
            </p:txBody>
          </p:sp>
          <p:sp>
            <p:nvSpPr>
              <p:cNvPr id="129" name="Isosceles Triangle 17"/>
              <p:cNvSpPr>
                <a:spLocks noChangeArrowheads="1"/>
              </p:cNvSpPr>
              <p:nvPr/>
            </p:nvSpPr>
            <p:spPr bwMode="auto">
              <a:xfrm rot="5400000">
                <a:off x="4039394" y="4253706"/>
                <a:ext cx="50800" cy="52388"/>
              </a:xfrm>
              <a:prstGeom prst="triangle">
                <a:avLst>
                  <a:gd name="adj" fmla="val 50000"/>
                </a:avLst>
              </a:prstGeom>
              <a:solidFill>
                <a:srgbClr val="000000"/>
              </a:solidFill>
              <a:ln w="25400" algn="ctr">
                <a:solidFill>
                  <a:srgbClr val="000000"/>
                </a:solidFill>
                <a:miter lim="800000"/>
                <a:headEnd/>
                <a:tailEnd/>
              </a:ln>
            </p:spPr>
            <p:txBody>
              <a:bodyPr rot="10800000" vert="eaVert" anchor="ctr"/>
              <a:lstStyle/>
              <a:p>
                <a:pPr algn="ctr">
                  <a:defRPr/>
                </a:pPr>
                <a:endParaRPr lang="en-US" sz="1000" kern="0">
                  <a:solidFill>
                    <a:srgbClr val="FFFFFF"/>
                  </a:solidFill>
                  <a:latin typeface="Verdana"/>
                </a:endParaRPr>
              </a:p>
            </p:txBody>
          </p:sp>
        </p:grpSp>
        <p:sp>
          <p:nvSpPr>
            <p:cNvPr id="113" name="TextBox 112"/>
            <p:cNvSpPr txBox="1"/>
            <p:nvPr/>
          </p:nvSpPr>
          <p:spPr>
            <a:xfrm>
              <a:off x="6240377" y="4028451"/>
              <a:ext cx="2075825"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Analysis</a:t>
              </a:r>
            </a:p>
          </p:txBody>
        </p:sp>
        <p:pic>
          <p:nvPicPr>
            <p:cNvPr id="114" name="Picture 2" descr="C:\Users\ddcofer\Documents\Projects\hacms\svn_smaccm\meetings\2013-July-PI-meeting\slides\Rockwell\resolute_screen_shots\verbose_graph.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35675" y="5090293"/>
              <a:ext cx="1796847" cy="1313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p:cNvGrpSpPr/>
          <p:nvPr/>
        </p:nvGrpSpPr>
        <p:grpSpPr>
          <a:xfrm>
            <a:off x="1830132" y="1752600"/>
            <a:ext cx="2380152" cy="4304874"/>
            <a:chOff x="306132" y="1752600"/>
            <a:chExt cx="2380152" cy="4304874"/>
          </a:xfrm>
        </p:grpSpPr>
        <p:grpSp>
          <p:nvGrpSpPr>
            <p:cNvPr id="141" name="Group 140"/>
            <p:cNvGrpSpPr/>
            <p:nvPr/>
          </p:nvGrpSpPr>
          <p:grpSpPr>
            <a:xfrm>
              <a:off x="685800" y="1752600"/>
              <a:ext cx="2000484" cy="2895601"/>
              <a:chOff x="685800" y="1752600"/>
              <a:chExt cx="2000484" cy="2895601"/>
            </a:xfrm>
          </p:grpSpPr>
          <p:pic>
            <p:nvPicPr>
              <p:cNvPr id="143" name="Picture 2" descr="https://encrypted-tbn0.gstatic.com/images?q=tbn:ANd9GcQyR5lXe_e8Fx9HyDitWCJgBJAjBpV0KbUBCI4CfK9l44Rg0zil"/>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8200" y="4267200"/>
                <a:ext cx="1476375" cy="381001"/>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p:cNvSpPr txBox="1"/>
              <p:nvPr/>
            </p:nvSpPr>
            <p:spPr>
              <a:xfrm>
                <a:off x="685800" y="3733800"/>
                <a:ext cx="2000484" cy="369332"/>
              </a:xfrm>
              <a:prstGeom prst="rect">
                <a:avLst/>
              </a:prstGeom>
              <a:noFill/>
            </p:spPr>
            <p:txBody>
              <a:bodyPr wrap="none" rtlCol="0">
                <a:spAutoFit/>
              </a:bodyPr>
              <a:lstStyle/>
              <a:p>
                <a:pPr>
                  <a:defRPr/>
                </a:pPr>
                <a:r>
                  <a:rPr lang="en-US" kern="0" dirty="0">
                    <a:solidFill>
                      <a:srgbClr val="000000"/>
                    </a:solidFill>
                    <a:latin typeface="Tw Cen MT" pitchFamily="34" charset="0"/>
                  </a:rPr>
                  <a:t>Architecture Models</a:t>
                </a:r>
              </a:p>
            </p:txBody>
          </p:sp>
          <p:grpSp>
            <p:nvGrpSpPr>
              <p:cNvPr id="145" name="Group 144"/>
              <p:cNvGrpSpPr/>
              <p:nvPr/>
            </p:nvGrpSpPr>
            <p:grpSpPr>
              <a:xfrm>
                <a:off x="1469873" y="1752600"/>
                <a:ext cx="1112138" cy="533400"/>
                <a:chOff x="1129973" y="1950482"/>
                <a:chExt cx="1112138" cy="533400"/>
              </a:xfrm>
            </p:grpSpPr>
            <p:grpSp>
              <p:nvGrpSpPr>
                <p:cNvPr id="147" name="Group 146"/>
                <p:cNvGrpSpPr/>
                <p:nvPr/>
              </p:nvGrpSpPr>
              <p:grpSpPr>
                <a:xfrm flipH="1">
                  <a:off x="1129973" y="1950482"/>
                  <a:ext cx="1112138" cy="533400"/>
                  <a:chOff x="6639029" y="1295400"/>
                  <a:chExt cx="1112138" cy="533400"/>
                </a:xfrm>
              </p:grpSpPr>
              <p:sp>
                <p:nvSpPr>
                  <p:cNvPr id="149" name="Rectangle 148"/>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0" name="Oval 149"/>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1" name="Rectangle 150"/>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52" name="Rectangle 151"/>
                  <p:cNvSpPr/>
                  <p:nvPr/>
                </p:nvSpPr>
                <p:spPr>
                  <a:xfrm>
                    <a:off x="6639029"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48" name="TextBox 147"/>
                <p:cNvSpPr txBox="1"/>
                <p:nvPr/>
              </p:nvSpPr>
              <p:spPr>
                <a:xfrm>
                  <a:off x="1245236" y="2045732"/>
                  <a:ext cx="814647" cy="369332"/>
                </a:xfrm>
                <a:prstGeom prst="rect">
                  <a:avLst/>
                </a:prstGeom>
                <a:noFill/>
              </p:spPr>
              <p:txBody>
                <a:bodyPr wrap="none" rtlCol="0">
                  <a:spAutoFit/>
                </a:bodyPr>
                <a:lstStyle/>
                <a:p>
                  <a:pPr>
                    <a:defRPr/>
                  </a:pPr>
                  <a:r>
                    <a:rPr lang="en-US" b="1" kern="0" dirty="0">
                      <a:solidFill>
                        <a:srgbClr val="000000"/>
                      </a:solidFill>
                      <a:latin typeface="Calibri" pitchFamily="34" charset="0"/>
                      <a:cs typeface="Times New Roman" pitchFamily="18" charset="0"/>
                    </a:rPr>
                    <a:t>OSATE</a:t>
                  </a:r>
                </a:p>
              </p:txBody>
            </p:sp>
          </p:grpSp>
          <p:sp>
            <p:nvSpPr>
              <p:cNvPr id="146" name="Freeform 145"/>
              <p:cNvSpPr/>
              <p:nvPr/>
            </p:nvSpPr>
            <p:spPr>
              <a:xfrm>
                <a:off x="1143000" y="2032517"/>
                <a:ext cx="403073" cy="1739384"/>
              </a:xfrm>
              <a:custGeom>
                <a:avLst/>
                <a:gdLst>
                  <a:gd name="connsiteX0" fmla="*/ 400072 w 400072"/>
                  <a:gd name="connsiteY0" fmla="*/ 55644 h 1179594"/>
                  <a:gd name="connsiteX1" fmla="*/ 22 w 400072"/>
                  <a:gd name="connsiteY1" fmla="*/ 84219 h 1179594"/>
                  <a:gd name="connsiteX2" fmla="*/ 381022 w 400072"/>
                  <a:gd name="connsiteY2" fmla="*/ 855744 h 1179594"/>
                  <a:gd name="connsiteX3" fmla="*/ 304822 w 400072"/>
                  <a:gd name="connsiteY3" fmla="*/ 1160544 h 1179594"/>
                  <a:gd name="connsiteX4" fmla="*/ 304822 w 400072"/>
                  <a:gd name="connsiteY4" fmla="*/ 1160544 h 1179594"/>
                  <a:gd name="connsiteX5" fmla="*/ 304822 w 400072"/>
                  <a:gd name="connsiteY5" fmla="*/ 1179594 h 1179594"/>
                  <a:gd name="connsiteX0" fmla="*/ 409597 w 409597"/>
                  <a:gd name="connsiteY0" fmla="*/ 14182 h 1138132"/>
                  <a:gd name="connsiteX1" fmla="*/ 22 w 409597"/>
                  <a:gd name="connsiteY1" fmla="*/ 195157 h 1138132"/>
                  <a:gd name="connsiteX2" fmla="*/ 390547 w 409597"/>
                  <a:gd name="connsiteY2" fmla="*/ 814282 h 1138132"/>
                  <a:gd name="connsiteX3" fmla="*/ 314347 w 409597"/>
                  <a:gd name="connsiteY3" fmla="*/ 1119082 h 1138132"/>
                  <a:gd name="connsiteX4" fmla="*/ 314347 w 409597"/>
                  <a:gd name="connsiteY4" fmla="*/ 1119082 h 1138132"/>
                  <a:gd name="connsiteX5" fmla="*/ 314347 w 409597"/>
                  <a:gd name="connsiteY5" fmla="*/ 1138132 h 1138132"/>
                  <a:gd name="connsiteX0" fmla="*/ 390525 w 403073"/>
                  <a:gd name="connsiteY0" fmla="*/ 11255 h 1182830"/>
                  <a:gd name="connsiteX1" fmla="*/ 0 w 403073"/>
                  <a:gd name="connsiteY1" fmla="*/ 239855 h 1182830"/>
                  <a:gd name="connsiteX2" fmla="*/ 390525 w 403073"/>
                  <a:gd name="connsiteY2" fmla="*/ 858980 h 1182830"/>
                  <a:gd name="connsiteX3" fmla="*/ 314325 w 403073"/>
                  <a:gd name="connsiteY3" fmla="*/ 1163780 h 1182830"/>
                  <a:gd name="connsiteX4" fmla="*/ 314325 w 403073"/>
                  <a:gd name="connsiteY4" fmla="*/ 1163780 h 1182830"/>
                  <a:gd name="connsiteX5" fmla="*/ 314325 w 403073"/>
                  <a:gd name="connsiteY5" fmla="*/ 1182830 h 1182830"/>
                  <a:gd name="connsiteX0" fmla="*/ 390525 w 403073"/>
                  <a:gd name="connsiteY0" fmla="*/ 0 h 1171575"/>
                  <a:gd name="connsiteX1" fmla="*/ 0 w 403073"/>
                  <a:gd name="connsiteY1" fmla="*/ 228600 h 1171575"/>
                  <a:gd name="connsiteX2" fmla="*/ 390525 w 403073"/>
                  <a:gd name="connsiteY2" fmla="*/ 847725 h 1171575"/>
                  <a:gd name="connsiteX3" fmla="*/ 314325 w 403073"/>
                  <a:gd name="connsiteY3" fmla="*/ 1152525 h 1171575"/>
                  <a:gd name="connsiteX4" fmla="*/ 314325 w 403073"/>
                  <a:gd name="connsiteY4" fmla="*/ 1152525 h 1171575"/>
                  <a:gd name="connsiteX5" fmla="*/ 314325 w 403073"/>
                  <a:gd name="connsiteY5" fmla="*/ 1171575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73" h="1171575">
                    <a:moveTo>
                      <a:pt x="390525" y="0"/>
                    </a:moveTo>
                    <a:cubicBezTo>
                      <a:pt x="201612" y="23812"/>
                      <a:pt x="0" y="87313"/>
                      <a:pt x="0" y="228600"/>
                    </a:cubicBezTo>
                    <a:cubicBezTo>
                      <a:pt x="0" y="369887"/>
                      <a:pt x="338137" y="693737"/>
                      <a:pt x="390525" y="847725"/>
                    </a:cubicBezTo>
                    <a:cubicBezTo>
                      <a:pt x="442913" y="1001713"/>
                      <a:pt x="314325" y="1152525"/>
                      <a:pt x="314325" y="1152525"/>
                    </a:cubicBezTo>
                    <a:lnTo>
                      <a:pt x="314325" y="1152525"/>
                    </a:lnTo>
                    <a:lnTo>
                      <a:pt x="314325" y="1171575"/>
                    </a:ln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pic>
          <p:nvPicPr>
            <p:cNvPr id="142" name="Picture 7"/>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6132" y="4807057"/>
              <a:ext cx="2166255" cy="125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3" name="Group 152"/>
          <p:cNvGrpSpPr/>
          <p:nvPr/>
        </p:nvGrpSpPr>
        <p:grpSpPr>
          <a:xfrm>
            <a:off x="8021184" y="1433675"/>
            <a:ext cx="2080361" cy="2614450"/>
            <a:chOff x="6497183" y="1433675"/>
            <a:chExt cx="2080361" cy="2614450"/>
          </a:xfrm>
        </p:grpSpPr>
        <p:grpSp>
          <p:nvGrpSpPr>
            <p:cNvPr id="154" name="Group 153"/>
            <p:cNvGrpSpPr/>
            <p:nvPr/>
          </p:nvGrpSpPr>
          <p:grpSpPr>
            <a:xfrm>
              <a:off x="6497183" y="1433675"/>
              <a:ext cx="2080361" cy="2614450"/>
              <a:chOff x="6497183" y="1433675"/>
              <a:chExt cx="2080361" cy="2614450"/>
            </a:xfrm>
          </p:grpSpPr>
          <p:sp>
            <p:nvSpPr>
              <p:cNvPr id="156" name="Freeform 155"/>
              <p:cNvSpPr/>
              <p:nvPr/>
            </p:nvSpPr>
            <p:spPr>
              <a:xfrm>
                <a:off x="7580507" y="1647825"/>
                <a:ext cx="997037" cy="2400300"/>
              </a:xfrm>
              <a:custGeom>
                <a:avLst/>
                <a:gdLst>
                  <a:gd name="connsiteX0" fmla="*/ 0 w 586671"/>
                  <a:gd name="connsiteY0" fmla="*/ 3888 h 1661238"/>
                  <a:gd name="connsiteX1" fmla="*/ 581025 w 586671"/>
                  <a:gd name="connsiteY1" fmla="*/ 203913 h 1661238"/>
                  <a:gd name="connsiteX2" fmla="*/ 295275 w 586671"/>
                  <a:gd name="connsiteY2" fmla="*/ 1318338 h 1661238"/>
                  <a:gd name="connsiteX3" fmla="*/ 295275 w 586671"/>
                  <a:gd name="connsiteY3" fmla="*/ 1661238 h 1661238"/>
                  <a:gd name="connsiteX0" fmla="*/ 0 w 586671"/>
                  <a:gd name="connsiteY0" fmla="*/ 0 h 1657350"/>
                  <a:gd name="connsiteX1" fmla="*/ 581025 w 586671"/>
                  <a:gd name="connsiteY1" fmla="*/ 200025 h 1657350"/>
                  <a:gd name="connsiteX2" fmla="*/ 295275 w 586671"/>
                  <a:gd name="connsiteY2" fmla="*/ 1314450 h 1657350"/>
                  <a:gd name="connsiteX3" fmla="*/ 295275 w 586671"/>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586671" h="1657350">
                    <a:moveTo>
                      <a:pt x="0" y="0"/>
                    </a:moveTo>
                    <a:cubicBezTo>
                      <a:pt x="265906" y="19050"/>
                      <a:pt x="531813" y="-19050"/>
                      <a:pt x="581025" y="200025"/>
                    </a:cubicBezTo>
                    <a:cubicBezTo>
                      <a:pt x="630237" y="419100"/>
                      <a:pt x="342900" y="1071563"/>
                      <a:pt x="295275" y="1314450"/>
                    </a:cubicBezTo>
                    <a:cubicBezTo>
                      <a:pt x="247650" y="1557338"/>
                      <a:pt x="271462" y="1607344"/>
                      <a:pt x="295275" y="1657350"/>
                    </a:cubicBez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nvGrpSpPr>
              <p:cNvPr id="157" name="Group 156"/>
              <p:cNvGrpSpPr/>
              <p:nvPr/>
            </p:nvGrpSpPr>
            <p:grpSpPr>
              <a:xfrm>
                <a:off x="6497183" y="1433675"/>
                <a:ext cx="1503817" cy="533400"/>
                <a:chOff x="6640902" y="1347950"/>
                <a:chExt cx="1503817" cy="533400"/>
              </a:xfrm>
            </p:grpSpPr>
            <p:grpSp>
              <p:nvGrpSpPr>
                <p:cNvPr id="158" name="Group 157"/>
                <p:cNvGrpSpPr/>
                <p:nvPr/>
              </p:nvGrpSpPr>
              <p:grpSpPr>
                <a:xfrm>
                  <a:off x="6640902" y="1347950"/>
                  <a:ext cx="1503817" cy="533400"/>
                  <a:chOff x="6640902" y="1347950"/>
                  <a:chExt cx="1503817" cy="533400"/>
                </a:xfrm>
              </p:grpSpPr>
              <p:sp>
                <p:nvSpPr>
                  <p:cNvPr id="160" name="Rectangle 159"/>
                  <p:cNvSpPr/>
                  <p:nvPr/>
                </p:nvSpPr>
                <p:spPr>
                  <a:xfrm>
                    <a:off x="6783673" y="1347950"/>
                    <a:ext cx="1095567"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1" name="Oval 160"/>
                  <p:cNvSpPr/>
                  <p:nvPr/>
                </p:nvSpPr>
                <p:spPr>
                  <a:xfrm>
                    <a:off x="7632552" y="134795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2" name="Rectangle 161"/>
                  <p:cNvSpPr/>
                  <p:nvPr/>
                </p:nvSpPr>
                <p:spPr>
                  <a:xfrm>
                    <a:off x="6640902" y="142415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63" name="Rectangle 162"/>
                  <p:cNvSpPr/>
                  <p:nvPr/>
                </p:nvSpPr>
                <p:spPr>
                  <a:xfrm>
                    <a:off x="6648554" y="172895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59" name="TextBox 158"/>
                <p:cNvSpPr txBox="1"/>
                <p:nvPr/>
              </p:nvSpPr>
              <p:spPr>
                <a:xfrm>
                  <a:off x="6766755" y="1375540"/>
                  <a:ext cx="1352875" cy="369332"/>
                </a:xfrm>
                <a:prstGeom prst="rect">
                  <a:avLst/>
                </a:prstGeom>
                <a:noFill/>
              </p:spPr>
              <p:txBody>
                <a:bodyPr wrap="square" rtlCol="0">
                  <a:spAutoFit/>
                </a:bodyPr>
                <a:lstStyle/>
                <a:p>
                  <a:pPr>
                    <a:defRPr/>
                  </a:pPr>
                  <a:r>
                    <a:rPr lang="en-US" b="1" kern="0" dirty="0">
                      <a:solidFill>
                        <a:srgbClr val="000000"/>
                      </a:solidFill>
                      <a:latin typeface="Tw Cen MT" pitchFamily="34" charset="0"/>
                    </a:rPr>
                    <a:t>Resolute</a:t>
                  </a:r>
                </a:p>
              </p:txBody>
            </p:sp>
          </p:grpSp>
        </p:grpSp>
        <p:sp>
          <p:nvSpPr>
            <p:cNvPr id="155" name="TextBox 154"/>
            <p:cNvSpPr txBox="1"/>
            <p:nvPr/>
          </p:nvSpPr>
          <p:spPr>
            <a:xfrm>
              <a:off x="6540229" y="1894980"/>
              <a:ext cx="1308371" cy="246221"/>
            </a:xfrm>
            <a:prstGeom prst="rect">
              <a:avLst/>
            </a:prstGeom>
            <a:noFill/>
          </p:spPr>
          <p:txBody>
            <a:bodyPr wrap="none" rtlCol="0">
              <a:spAutoFit/>
            </a:bodyPr>
            <a:lstStyle/>
            <a:p>
              <a:pPr>
                <a:defRPr/>
              </a:pPr>
              <a:r>
                <a:rPr lang="en-US" sz="1000" b="1" kern="0" dirty="0">
                  <a:solidFill>
                    <a:srgbClr val="000000"/>
                  </a:solidFill>
                  <a:latin typeface="Verdana"/>
                </a:rPr>
                <a:t>Assurance Case</a:t>
              </a:r>
            </a:p>
          </p:txBody>
        </p:sp>
      </p:grpSp>
      <p:grpSp>
        <p:nvGrpSpPr>
          <p:cNvPr id="164" name="Group 163"/>
          <p:cNvGrpSpPr/>
          <p:nvPr/>
        </p:nvGrpSpPr>
        <p:grpSpPr>
          <a:xfrm>
            <a:off x="8064794" y="2133600"/>
            <a:ext cx="1634953" cy="1924050"/>
            <a:chOff x="6540793" y="2133600"/>
            <a:chExt cx="1634953" cy="1924050"/>
          </a:xfrm>
        </p:grpSpPr>
        <p:grpSp>
          <p:nvGrpSpPr>
            <p:cNvPr id="165" name="Group 164"/>
            <p:cNvGrpSpPr/>
            <p:nvPr/>
          </p:nvGrpSpPr>
          <p:grpSpPr>
            <a:xfrm>
              <a:off x="6540793" y="2133600"/>
              <a:ext cx="1634953" cy="1924050"/>
              <a:chOff x="6540793" y="2133600"/>
              <a:chExt cx="1634953" cy="1924050"/>
            </a:xfrm>
          </p:grpSpPr>
          <p:grpSp>
            <p:nvGrpSpPr>
              <p:cNvPr id="167" name="Group 166"/>
              <p:cNvGrpSpPr/>
              <p:nvPr/>
            </p:nvGrpSpPr>
            <p:grpSpPr>
              <a:xfrm>
                <a:off x="6540793" y="2133600"/>
                <a:ext cx="1110265" cy="533400"/>
                <a:chOff x="6640902" y="1295400"/>
                <a:chExt cx="1110265" cy="533400"/>
              </a:xfrm>
            </p:grpSpPr>
            <p:grpSp>
              <p:nvGrpSpPr>
                <p:cNvPr id="169" name="Group 168"/>
                <p:cNvGrpSpPr/>
                <p:nvPr/>
              </p:nvGrpSpPr>
              <p:grpSpPr>
                <a:xfrm>
                  <a:off x="6640902" y="1295400"/>
                  <a:ext cx="1110265" cy="533400"/>
                  <a:chOff x="6640902" y="1295400"/>
                  <a:chExt cx="1110265" cy="533400"/>
                </a:xfrm>
              </p:grpSpPr>
              <p:sp>
                <p:nvSpPr>
                  <p:cNvPr id="171" name="Rectangle 170"/>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2" name="Oval 171"/>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3" name="Rectangle 172"/>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74" name="Rectangle 173"/>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70" name="TextBox 169"/>
                <p:cNvSpPr txBox="1"/>
                <p:nvPr/>
              </p:nvSpPr>
              <p:spPr>
                <a:xfrm>
                  <a:off x="6766755" y="1371600"/>
                  <a:ext cx="944489" cy="369332"/>
                </a:xfrm>
                <a:prstGeom prst="rect">
                  <a:avLst/>
                </a:prstGeom>
                <a:noFill/>
              </p:spPr>
              <p:txBody>
                <a:bodyPr wrap="none" rtlCol="0">
                  <a:spAutoFit/>
                </a:bodyPr>
                <a:lstStyle/>
                <a:p>
                  <a:pPr>
                    <a:defRPr/>
                  </a:pPr>
                  <a:r>
                    <a:rPr lang="en-US" b="1" kern="0" dirty="0">
                      <a:solidFill>
                        <a:srgbClr val="000000"/>
                      </a:solidFill>
                      <a:latin typeface="Century Gothic" pitchFamily="34" charset="0"/>
                    </a:rPr>
                    <a:t>AGREE</a:t>
                  </a:r>
                </a:p>
              </p:txBody>
            </p:sp>
          </p:grpSp>
          <p:sp>
            <p:nvSpPr>
              <p:cNvPr id="168" name="Freeform 167"/>
              <p:cNvSpPr/>
              <p:nvPr/>
            </p:nvSpPr>
            <p:spPr>
              <a:xfrm>
                <a:off x="7589075" y="2400300"/>
                <a:ext cx="586671" cy="1657350"/>
              </a:xfrm>
              <a:custGeom>
                <a:avLst/>
                <a:gdLst>
                  <a:gd name="connsiteX0" fmla="*/ 0 w 586671"/>
                  <a:gd name="connsiteY0" fmla="*/ 3888 h 1661238"/>
                  <a:gd name="connsiteX1" fmla="*/ 581025 w 586671"/>
                  <a:gd name="connsiteY1" fmla="*/ 203913 h 1661238"/>
                  <a:gd name="connsiteX2" fmla="*/ 295275 w 586671"/>
                  <a:gd name="connsiteY2" fmla="*/ 1318338 h 1661238"/>
                  <a:gd name="connsiteX3" fmla="*/ 295275 w 586671"/>
                  <a:gd name="connsiteY3" fmla="*/ 1661238 h 1661238"/>
                  <a:gd name="connsiteX0" fmla="*/ 0 w 586671"/>
                  <a:gd name="connsiteY0" fmla="*/ 0 h 1657350"/>
                  <a:gd name="connsiteX1" fmla="*/ 581025 w 586671"/>
                  <a:gd name="connsiteY1" fmla="*/ 200025 h 1657350"/>
                  <a:gd name="connsiteX2" fmla="*/ 295275 w 586671"/>
                  <a:gd name="connsiteY2" fmla="*/ 1314450 h 1657350"/>
                  <a:gd name="connsiteX3" fmla="*/ 295275 w 586671"/>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586671" h="1657350">
                    <a:moveTo>
                      <a:pt x="0" y="0"/>
                    </a:moveTo>
                    <a:cubicBezTo>
                      <a:pt x="265906" y="19050"/>
                      <a:pt x="531813" y="-19050"/>
                      <a:pt x="581025" y="200025"/>
                    </a:cubicBezTo>
                    <a:cubicBezTo>
                      <a:pt x="630237" y="419100"/>
                      <a:pt x="342900" y="1071563"/>
                      <a:pt x="295275" y="1314450"/>
                    </a:cubicBezTo>
                    <a:cubicBezTo>
                      <a:pt x="247650" y="1557338"/>
                      <a:pt x="271462" y="1607344"/>
                      <a:pt x="295275" y="1657350"/>
                    </a:cubicBezTo>
                  </a:path>
                </a:pathLst>
              </a:custGeom>
              <a:noFill/>
              <a:ln w="57150" cap="flat" cmpd="sng" algn="ctr">
                <a:solidFill>
                  <a:srgbClr val="ABB41D"/>
                </a:solid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66" name="TextBox 165"/>
            <p:cNvSpPr txBox="1"/>
            <p:nvPr/>
          </p:nvSpPr>
          <p:spPr>
            <a:xfrm>
              <a:off x="6572250" y="2609850"/>
              <a:ext cx="1590500" cy="246221"/>
            </a:xfrm>
            <a:prstGeom prst="rect">
              <a:avLst/>
            </a:prstGeom>
            <a:noFill/>
          </p:spPr>
          <p:txBody>
            <a:bodyPr wrap="none" rtlCol="0">
              <a:spAutoFit/>
            </a:bodyPr>
            <a:lstStyle/>
            <a:p>
              <a:pPr>
                <a:defRPr/>
              </a:pPr>
              <a:r>
                <a:rPr lang="en-US" sz="1000" b="1" kern="0" dirty="0">
                  <a:solidFill>
                    <a:srgbClr val="000000"/>
                  </a:solidFill>
                  <a:latin typeface="Verdana"/>
                </a:rPr>
                <a:t>Behavioral Analysis</a:t>
              </a:r>
            </a:p>
          </p:txBody>
        </p:sp>
      </p:grpSp>
      <p:grpSp>
        <p:nvGrpSpPr>
          <p:cNvPr id="175" name="Group 174"/>
          <p:cNvGrpSpPr/>
          <p:nvPr/>
        </p:nvGrpSpPr>
        <p:grpSpPr>
          <a:xfrm>
            <a:off x="7911559" y="2933701"/>
            <a:ext cx="1346694" cy="1114425"/>
            <a:chOff x="6387559" y="2933700"/>
            <a:chExt cx="1346694" cy="1114425"/>
          </a:xfrm>
        </p:grpSpPr>
        <p:grpSp>
          <p:nvGrpSpPr>
            <p:cNvPr id="176" name="Group 175"/>
            <p:cNvGrpSpPr/>
            <p:nvPr/>
          </p:nvGrpSpPr>
          <p:grpSpPr>
            <a:xfrm>
              <a:off x="6387559" y="2933700"/>
              <a:ext cx="1346694" cy="1114425"/>
              <a:chOff x="6387559" y="2933700"/>
              <a:chExt cx="1346694" cy="1114425"/>
            </a:xfrm>
          </p:grpSpPr>
          <p:grpSp>
            <p:nvGrpSpPr>
              <p:cNvPr id="178" name="Group 177"/>
              <p:cNvGrpSpPr/>
              <p:nvPr/>
            </p:nvGrpSpPr>
            <p:grpSpPr>
              <a:xfrm>
                <a:off x="6387559" y="2933700"/>
                <a:ext cx="1110265" cy="533400"/>
                <a:chOff x="6793302" y="2971800"/>
                <a:chExt cx="1110265" cy="533400"/>
              </a:xfrm>
            </p:grpSpPr>
            <p:grpSp>
              <p:nvGrpSpPr>
                <p:cNvPr id="180" name="Group 179"/>
                <p:cNvGrpSpPr/>
                <p:nvPr/>
              </p:nvGrpSpPr>
              <p:grpSpPr>
                <a:xfrm>
                  <a:off x="6793302" y="2971800"/>
                  <a:ext cx="1110265" cy="533400"/>
                  <a:chOff x="6640902" y="1295400"/>
                  <a:chExt cx="1110265" cy="533400"/>
                </a:xfrm>
              </p:grpSpPr>
              <p:sp>
                <p:nvSpPr>
                  <p:cNvPr id="182" name="Rectangle 181"/>
                  <p:cNvSpPr/>
                  <p:nvPr/>
                </p:nvSpPr>
                <p:spPr>
                  <a:xfrm>
                    <a:off x="6783673" y="1295400"/>
                    <a:ext cx="737505" cy="5334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3" name="Oval 182"/>
                  <p:cNvSpPr/>
                  <p:nvPr/>
                </p:nvSpPr>
                <p:spPr>
                  <a:xfrm>
                    <a:off x="7239000" y="1295400"/>
                    <a:ext cx="512167" cy="533400"/>
                  </a:xfrm>
                  <a:prstGeom prst="ellipse">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4" name="Rectangle 183"/>
                  <p:cNvSpPr/>
                  <p:nvPr/>
                </p:nvSpPr>
                <p:spPr>
                  <a:xfrm>
                    <a:off x="6640902" y="13716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sp>
                <p:nvSpPr>
                  <p:cNvPr id="185" name="Rectangle 184"/>
                  <p:cNvSpPr/>
                  <p:nvPr/>
                </p:nvSpPr>
                <p:spPr>
                  <a:xfrm>
                    <a:off x="6648554" y="1676400"/>
                    <a:ext cx="142771" cy="76200"/>
                  </a:xfrm>
                  <a:prstGeom prst="rect">
                    <a:avLst/>
                  </a:prstGeom>
                  <a:solidFill>
                    <a:srgbClr val="ABB41D"/>
                  </a:solidFill>
                  <a:ln w="25400" cap="flat" cmpd="sng" algn="ctr">
                    <a:noFill/>
                    <a:prstDash val="solid"/>
                  </a:ln>
                  <a:effectLst/>
                </p:spPr>
                <p:txBody>
                  <a:bodyPr rtlCol="0" anchor="ctr"/>
                  <a:lstStyle/>
                  <a:p>
                    <a:pPr algn="ctr">
                      <a:defRPr/>
                    </a:pPr>
                    <a:endParaRPr lang="en-US" kern="0">
                      <a:solidFill>
                        <a:srgbClr val="FFFFFF"/>
                      </a:solidFill>
                      <a:latin typeface="Verdana"/>
                      <a:cs typeface="Arial"/>
                    </a:endParaRPr>
                  </a:p>
                </p:txBody>
              </p:sp>
            </p:grpSp>
            <p:sp>
              <p:nvSpPr>
                <p:cNvPr id="181" name="TextBox 180"/>
                <p:cNvSpPr txBox="1"/>
                <p:nvPr/>
              </p:nvSpPr>
              <p:spPr>
                <a:xfrm>
                  <a:off x="6984878" y="3048000"/>
                  <a:ext cx="603050" cy="369332"/>
                </a:xfrm>
                <a:prstGeom prst="rect">
                  <a:avLst/>
                </a:prstGeom>
                <a:noFill/>
              </p:spPr>
              <p:txBody>
                <a:bodyPr wrap="none" rtlCol="0">
                  <a:spAutoFit/>
                </a:bodyPr>
                <a:lstStyle/>
                <a:p>
                  <a:pPr>
                    <a:defRPr/>
                  </a:pPr>
                  <a:r>
                    <a:rPr lang="en-US" b="1" kern="0" dirty="0">
                      <a:solidFill>
                        <a:srgbClr val="000000"/>
                      </a:solidFill>
                      <a:latin typeface="OCR A Extended" panose="02010509020102010303" pitchFamily="50" charset="0"/>
                    </a:rPr>
                    <a:t>SIM</a:t>
                  </a:r>
                </a:p>
              </p:txBody>
            </p:sp>
          </p:grpSp>
          <p:sp>
            <p:nvSpPr>
              <p:cNvPr id="179" name="Freeform 178"/>
              <p:cNvSpPr/>
              <p:nvPr/>
            </p:nvSpPr>
            <p:spPr>
              <a:xfrm>
                <a:off x="7467017" y="3180756"/>
                <a:ext cx="267236" cy="867369"/>
              </a:xfrm>
              <a:custGeom>
                <a:avLst/>
                <a:gdLst>
                  <a:gd name="connsiteX0" fmla="*/ 0 w 302886"/>
                  <a:gd name="connsiteY0" fmla="*/ 0 h 866775"/>
                  <a:gd name="connsiteX1" fmla="*/ 295275 w 302886"/>
                  <a:gd name="connsiteY1" fmla="*/ 247650 h 866775"/>
                  <a:gd name="connsiteX2" fmla="*/ 219075 w 302886"/>
                  <a:gd name="connsiteY2" fmla="*/ 638175 h 866775"/>
                  <a:gd name="connsiteX3" fmla="*/ 257175 w 302886"/>
                  <a:gd name="connsiteY3" fmla="*/ 866775 h 866775"/>
                  <a:gd name="connsiteX0" fmla="*/ 0 w 267236"/>
                  <a:gd name="connsiteY0" fmla="*/ 0 h 866775"/>
                  <a:gd name="connsiteX1" fmla="*/ 257175 w 267236"/>
                  <a:gd name="connsiteY1" fmla="*/ 133350 h 866775"/>
                  <a:gd name="connsiteX2" fmla="*/ 219075 w 267236"/>
                  <a:gd name="connsiteY2" fmla="*/ 638175 h 866775"/>
                  <a:gd name="connsiteX3" fmla="*/ 257175 w 267236"/>
                  <a:gd name="connsiteY3" fmla="*/ 866775 h 866775"/>
                  <a:gd name="connsiteX0" fmla="*/ 0 w 267236"/>
                  <a:gd name="connsiteY0" fmla="*/ 594 h 867369"/>
                  <a:gd name="connsiteX1" fmla="*/ 257175 w 267236"/>
                  <a:gd name="connsiteY1" fmla="*/ 133944 h 867369"/>
                  <a:gd name="connsiteX2" fmla="*/ 219075 w 267236"/>
                  <a:gd name="connsiteY2" fmla="*/ 638769 h 867369"/>
                  <a:gd name="connsiteX3" fmla="*/ 257175 w 267236"/>
                  <a:gd name="connsiteY3" fmla="*/ 867369 h 867369"/>
                </a:gdLst>
                <a:ahLst/>
                <a:cxnLst>
                  <a:cxn ang="0">
                    <a:pos x="connsiteX0" y="connsiteY0"/>
                  </a:cxn>
                  <a:cxn ang="0">
                    <a:pos x="connsiteX1" y="connsiteY1"/>
                  </a:cxn>
                  <a:cxn ang="0">
                    <a:pos x="connsiteX2" y="connsiteY2"/>
                  </a:cxn>
                  <a:cxn ang="0">
                    <a:pos x="connsiteX3" y="connsiteY3"/>
                  </a:cxn>
                </a:cxnLst>
                <a:rect l="l" t="t" r="r" b="b"/>
                <a:pathLst>
                  <a:path w="267236" h="867369">
                    <a:moveTo>
                      <a:pt x="0" y="594"/>
                    </a:moveTo>
                    <a:cubicBezTo>
                      <a:pt x="157956" y="-4962"/>
                      <a:pt x="220663" y="27582"/>
                      <a:pt x="257175" y="133944"/>
                    </a:cubicBezTo>
                    <a:cubicBezTo>
                      <a:pt x="293688" y="240307"/>
                      <a:pt x="219075" y="516532"/>
                      <a:pt x="219075" y="638769"/>
                    </a:cubicBezTo>
                    <a:cubicBezTo>
                      <a:pt x="219075" y="761006"/>
                      <a:pt x="234950" y="804663"/>
                      <a:pt x="257175" y="867369"/>
                    </a:cubicBezTo>
                  </a:path>
                </a:pathLst>
              </a:custGeom>
              <a:noFill/>
              <a:ln w="57150" cap="flat" cmpd="sng" algn="ctr">
                <a:solidFill>
                  <a:srgbClr val="ABB41D"/>
                </a:solidFill>
                <a:prstDash val="solid"/>
              </a:ln>
              <a:effectLst/>
            </p:spPr>
            <p:txBody>
              <a:bodyPr rtlCol="0" anchor="ctr"/>
              <a:lstStyle/>
              <a:p>
                <a:pPr algn="ctr">
                  <a:defRPr/>
                </a:pPr>
                <a:endParaRPr lang="en-US" kern="0" dirty="0">
                  <a:solidFill>
                    <a:srgbClr val="FFFFFF"/>
                  </a:solidFill>
                  <a:latin typeface="Verdana"/>
                  <a:cs typeface="Arial"/>
                </a:endParaRPr>
              </a:p>
            </p:txBody>
          </p:sp>
        </p:grpSp>
        <p:sp>
          <p:nvSpPr>
            <p:cNvPr id="177" name="TextBox 176"/>
            <p:cNvSpPr txBox="1"/>
            <p:nvPr/>
          </p:nvSpPr>
          <p:spPr>
            <a:xfrm>
              <a:off x="6450425" y="3429000"/>
              <a:ext cx="955711" cy="246221"/>
            </a:xfrm>
            <a:prstGeom prst="rect">
              <a:avLst/>
            </a:prstGeom>
            <a:noFill/>
          </p:spPr>
          <p:txBody>
            <a:bodyPr wrap="none" rtlCol="0">
              <a:spAutoFit/>
            </a:bodyPr>
            <a:lstStyle/>
            <a:p>
              <a:pPr>
                <a:defRPr/>
              </a:pPr>
              <a:r>
                <a:rPr lang="en-US" sz="1000" b="1" kern="0" dirty="0">
                  <a:solidFill>
                    <a:srgbClr val="000000"/>
                  </a:solidFill>
                  <a:latin typeface="Verdana"/>
                </a:rPr>
                <a:t>Simulation</a:t>
              </a:r>
            </a:p>
          </p:txBody>
        </p:sp>
      </p:grpSp>
      <p:sp>
        <p:nvSpPr>
          <p:cNvPr id="186" name="Rectangle 185"/>
          <p:cNvSpPr/>
          <p:nvPr/>
        </p:nvSpPr>
        <p:spPr>
          <a:xfrm>
            <a:off x="10246385" y="5524661"/>
            <a:ext cx="1701144" cy="656973"/>
          </a:xfrm>
          <a:prstGeom prst="rect">
            <a:avLst/>
          </a:prstGeom>
          <a:solidFill>
            <a:srgbClr val="ABB41D"/>
          </a:solidFill>
          <a:ln w="25400" cap="flat" cmpd="sng" algn="ctr">
            <a:noFill/>
            <a:prstDash val="solid"/>
          </a:ln>
          <a:effectLst/>
        </p:spPr>
        <p:txBody>
          <a:bodyPr rtlCol="0" anchor="ctr"/>
          <a:lstStyle/>
          <a:p>
            <a:pPr algn="ctr">
              <a:defRPr/>
            </a:pPr>
            <a:r>
              <a:rPr lang="en-US" b="1" kern="0" dirty="0">
                <a:solidFill>
                  <a:srgbClr val="FFFFFF"/>
                </a:solidFill>
                <a:latin typeface="Verdana"/>
                <a:cs typeface="Arial"/>
              </a:rPr>
              <a:t>Kind/</a:t>
            </a:r>
            <a:r>
              <a:rPr lang="en-US" b="1" kern="0" dirty="0" err="1">
                <a:solidFill>
                  <a:srgbClr val="FFFFFF"/>
                </a:solidFill>
                <a:latin typeface="Verdana"/>
                <a:cs typeface="Arial"/>
              </a:rPr>
              <a:t>JKind</a:t>
            </a:r>
            <a:endParaRPr lang="en-US" b="1" kern="0" dirty="0">
              <a:solidFill>
                <a:srgbClr val="FFFFFF"/>
              </a:solidFill>
              <a:latin typeface="Verdana"/>
              <a:cs typeface="Arial"/>
            </a:endParaRPr>
          </a:p>
          <a:p>
            <a:pPr algn="ctr">
              <a:defRPr/>
            </a:pPr>
            <a:r>
              <a:rPr lang="en-US" sz="1400" b="1" kern="0" dirty="0">
                <a:solidFill>
                  <a:srgbClr val="FFFFFF"/>
                </a:solidFill>
                <a:latin typeface="Verdana"/>
                <a:cs typeface="Arial"/>
              </a:rPr>
              <a:t>Model Checker</a:t>
            </a:r>
            <a:endParaRPr lang="en-US" b="1" kern="0" dirty="0">
              <a:solidFill>
                <a:srgbClr val="FFFFFF"/>
              </a:solidFill>
              <a:latin typeface="Verdana"/>
              <a:cs typeface="Arial"/>
            </a:endParaRPr>
          </a:p>
        </p:txBody>
      </p:sp>
    </p:spTree>
    <p:extLst>
      <p:ext uri="{BB962C8B-B14F-4D97-AF65-F5344CB8AC3E}">
        <p14:creationId xmlns:p14="http://schemas.microsoft.com/office/powerpoint/2010/main" val="1727020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2582</Words>
  <Application>Microsoft Office PowerPoint</Application>
  <PresentationFormat>Widescreen</PresentationFormat>
  <Paragraphs>417</Paragraphs>
  <Slides>46</Slides>
  <Notes>14</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46</vt:i4>
      </vt:variant>
    </vt:vector>
  </HeadingPairs>
  <TitlesOfParts>
    <vt:vector size="64" baseType="lpstr">
      <vt:lpstr>Agency FB</vt:lpstr>
      <vt:lpstr>Arial</vt:lpstr>
      <vt:lpstr>Calibri</vt:lpstr>
      <vt:lpstr>Calibri Light</vt:lpstr>
      <vt:lpstr>Cambria Math</vt:lpstr>
      <vt:lpstr>Century Gothic</vt:lpstr>
      <vt:lpstr>Consolas;Consolas</vt:lpstr>
      <vt:lpstr>Consolas;Consolas;Consolas</vt:lpstr>
      <vt:lpstr>Garamond</vt:lpstr>
      <vt:lpstr>GE Inspira Pitch</vt:lpstr>
      <vt:lpstr>GE Inspira Sans</vt:lpstr>
      <vt:lpstr>Lucida Console</vt:lpstr>
      <vt:lpstr>OCR A Extended</vt:lpstr>
      <vt:lpstr>Times New Roman</vt:lpstr>
      <vt:lpstr>Tw Cen MT</vt:lpstr>
      <vt:lpstr>Verdana</vt:lpstr>
      <vt:lpstr>Wingdings</vt:lpstr>
      <vt:lpstr>Office Theme</vt:lpstr>
      <vt:lpstr>SoI Architecture Group</vt:lpstr>
      <vt:lpstr>Agenda</vt:lpstr>
      <vt:lpstr>Group Description</vt:lpstr>
      <vt:lpstr>Group Objectives</vt:lpstr>
      <vt:lpstr>Group Accomplishments</vt:lpstr>
      <vt:lpstr>Group Accomplishments</vt:lpstr>
      <vt:lpstr>Developing the UxAS Formal Representation</vt:lpstr>
      <vt:lpstr>Producing the Formal Architecture</vt:lpstr>
      <vt:lpstr>AADL Tools: Architecture-Driven Assurance</vt:lpstr>
      <vt:lpstr>Formalization in AADL/AGREE Formalize Services</vt:lpstr>
      <vt:lpstr>Formalization in AADL/AGREE UxAS Formal Model Status</vt:lpstr>
      <vt:lpstr>Formalization in AADL/AGREE UxAS Formal Model Status</vt:lpstr>
      <vt:lpstr>Formalization in AADL/AGREE What Did We Prove?</vt:lpstr>
      <vt:lpstr>Formalization in AADL/AGREE What Did We Learn?</vt:lpstr>
      <vt:lpstr>Quantifier Elimination based Property Composition and Verification</vt:lpstr>
      <vt:lpstr>Quantifier Elimination based Property Composition and Verification</vt:lpstr>
      <vt:lpstr>AADL model with finite memory</vt:lpstr>
      <vt:lpstr>Implementation and Experimental Result</vt:lpstr>
      <vt:lpstr>Formalization in ASSERT Proposed Approach </vt:lpstr>
      <vt:lpstr>Formalization in ASSERT SADL Ontology Generation</vt:lpstr>
      <vt:lpstr>Formalization in ASSERT SADL Ontology Generation</vt:lpstr>
      <vt:lpstr>Formalization in ASSERT Illustrative example: Modified Contracts Pass Analysis  </vt:lpstr>
      <vt:lpstr>Impact of Formalization on UxAS</vt:lpstr>
      <vt:lpstr>State Machine Reasoning</vt:lpstr>
      <vt:lpstr>State Machine Correctness Argument</vt:lpstr>
      <vt:lpstr>Argument-Derived Observations</vt:lpstr>
      <vt:lpstr>Stateflow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Recommended Future Directions</vt:lpstr>
      <vt:lpstr>Backup</vt:lpstr>
      <vt:lpstr>Backup Slide – Caveats on Polymorphism and Future Work</vt:lpstr>
      <vt:lpstr>Formalization in ASSERT Proposed Approach </vt:lpstr>
      <vt:lpstr>Formalization in ASSERT Modeling Message Type Definition in SADL Ontology</vt:lpstr>
      <vt:lpstr>Formalization in ASSERT Modeling Dataflow in SADL Ontology</vt:lpstr>
      <vt:lpstr>Formalization in ASSERT Modeling Data types and Variable Declarations in SADL Ontology</vt:lpstr>
      <vt:lpstr>Formalization in ASSERT Illustrative example: Modified Contracts Pass Analysis  </vt:lpstr>
    </vt:vector>
  </TitlesOfParts>
  <Company>LinQuest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S5 - SoI Group Outbrief</dc:title>
  <dc:creator>Hulbert, Brian</dc:creator>
  <cp:keywords>2017 S5 SoI</cp:keywords>
  <cp:lastModifiedBy>Davis, Jennifer A (Jen)</cp:lastModifiedBy>
  <cp:revision>149</cp:revision>
  <dcterms:created xsi:type="dcterms:W3CDTF">2017-07-13T14:40:10Z</dcterms:created>
  <dcterms:modified xsi:type="dcterms:W3CDTF">2017-07-31T11:31:26Z</dcterms:modified>
</cp:coreProperties>
</file>